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4" r:id="rId2"/>
    <p:sldId id="326" r:id="rId3"/>
    <p:sldId id="328" r:id="rId4"/>
    <p:sldId id="331" r:id="rId5"/>
    <p:sldId id="332" r:id="rId6"/>
    <p:sldId id="309" r:id="rId7"/>
    <p:sldId id="297" r:id="rId8"/>
    <p:sldId id="298" r:id="rId9"/>
    <p:sldId id="322" r:id="rId10"/>
    <p:sldId id="325" r:id="rId11"/>
    <p:sldId id="316" r:id="rId12"/>
    <p:sldId id="258" r:id="rId13"/>
    <p:sldId id="259" r:id="rId14"/>
    <p:sldId id="323" r:id="rId15"/>
    <p:sldId id="299" r:id="rId16"/>
    <p:sldId id="327" r:id="rId17"/>
    <p:sldId id="281" r:id="rId18"/>
    <p:sldId id="320" r:id="rId19"/>
    <p:sldId id="319" r:id="rId20"/>
    <p:sldId id="318" r:id="rId21"/>
    <p:sldId id="314" r:id="rId22"/>
    <p:sldId id="282" r:id="rId23"/>
    <p:sldId id="288" r:id="rId2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e Forsting Hansen" initials="RFH" lastIdx="1" clrIdx="0">
    <p:extLst>
      <p:ext uri="{19B8F6BF-5375-455C-9EA6-DF929625EA0E}">
        <p15:presenceInfo xmlns:p15="http://schemas.microsoft.com/office/powerpoint/2012/main" userId="S-1-5-21-2100284113-1573851820-878952375-3031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5" autoAdjust="0"/>
    <p:restoredTop sz="95332" autoAdjust="0"/>
  </p:normalViewPr>
  <p:slideViewPr>
    <p:cSldViewPr snapToGrid="0">
      <p:cViewPr varScale="1">
        <p:scale>
          <a:sx n="83" d="100"/>
          <a:sy n="83" d="100"/>
        </p:scale>
        <p:origin x="806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859D9-846C-49F1-8187-39BD6E939CE7}" type="datetimeFigureOut">
              <a:rPr lang="da-DK" smtClean="0"/>
              <a:t>01-11-2022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41A62-38E4-44C9-B2C3-2730FE87D6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898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1A62-38E4-44C9-B2C3-2730FE87D6E6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1146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Punkterne er indsat som </a:t>
            </a:r>
            <a:r>
              <a:rPr lang="da-DK" dirty="0" err="1" smtClean="0"/>
              <a:t>bullets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1A62-38E4-44C9-B2C3-2730FE87D6E6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6801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1A62-38E4-44C9-B2C3-2730FE87D6E6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9203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1A62-38E4-44C9-B2C3-2730FE87D6E6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1691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41A62-38E4-44C9-B2C3-2730FE87D6E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483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1A62-38E4-44C9-B2C3-2730FE87D6E6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7198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1A62-38E4-44C9-B2C3-2730FE87D6E6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4248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Indsæt billeder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1A62-38E4-44C9-B2C3-2730FE87D6E6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6511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1A62-38E4-44C9-B2C3-2730FE87D6E6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7194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1A62-38E4-44C9-B2C3-2730FE87D6E6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5469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Punkterne er indsat som </a:t>
            </a:r>
            <a:r>
              <a:rPr lang="da-DK" dirty="0" err="1" smtClean="0"/>
              <a:t>bullets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1A62-38E4-44C9-B2C3-2730FE87D6E6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1503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Punkterne er indsat som </a:t>
            </a:r>
            <a:r>
              <a:rPr lang="da-DK" dirty="0" err="1" smtClean="0"/>
              <a:t>bullets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41A62-38E4-44C9-B2C3-2730FE87D6E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21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BAB1-07D9-4093-802E-244EBC3F171B}" type="datetimeFigureOut">
              <a:rPr lang="da-DK" smtClean="0"/>
              <a:t>01-11-2022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D963-7ADF-4AF1-8EAB-8E6C1851F7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166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BAB1-07D9-4093-802E-244EBC3F171B}" type="datetimeFigureOut">
              <a:rPr lang="da-DK" smtClean="0"/>
              <a:t>01-11-2022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D963-7ADF-4AF1-8EAB-8E6C1851F7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785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BAB1-07D9-4093-802E-244EBC3F171B}" type="datetimeFigureOut">
              <a:rPr lang="da-DK" smtClean="0"/>
              <a:t>01-11-2022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D963-7ADF-4AF1-8EAB-8E6C1851F7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382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BAB1-07D9-4093-802E-244EBC3F171B}" type="datetimeFigureOut">
              <a:rPr lang="da-DK" smtClean="0"/>
              <a:t>01-11-2022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D963-7ADF-4AF1-8EAB-8E6C1851F7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266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BAB1-07D9-4093-802E-244EBC3F171B}" type="datetimeFigureOut">
              <a:rPr lang="da-DK" smtClean="0"/>
              <a:t>01-11-2022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D963-7ADF-4AF1-8EAB-8E6C1851F7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773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BAB1-07D9-4093-802E-244EBC3F171B}" type="datetimeFigureOut">
              <a:rPr lang="da-DK" smtClean="0"/>
              <a:t>01-11-2022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D963-7ADF-4AF1-8EAB-8E6C1851F7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906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BAB1-07D9-4093-802E-244EBC3F171B}" type="datetimeFigureOut">
              <a:rPr lang="da-DK" smtClean="0"/>
              <a:t>01-11-2022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D963-7ADF-4AF1-8EAB-8E6C1851F7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47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BAB1-07D9-4093-802E-244EBC3F171B}" type="datetimeFigureOut">
              <a:rPr lang="da-DK" smtClean="0"/>
              <a:t>01-11-2022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D963-7ADF-4AF1-8EAB-8E6C1851F7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9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BAB1-07D9-4093-802E-244EBC3F171B}" type="datetimeFigureOut">
              <a:rPr lang="da-DK" smtClean="0"/>
              <a:t>01-11-2022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D963-7ADF-4AF1-8EAB-8E6C1851F7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381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BAB1-07D9-4093-802E-244EBC3F171B}" type="datetimeFigureOut">
              <a:rPr lang="da-DK" smtClean="0"/>
              <a:t>01-11-2022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D963-7ADF-4AF1-8EAB-8E6C1851F7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437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BAB1-07D9-4093-802E-244EBC3F171B}" type="datetimeFigureOut">
              <a:rPr lang="da-DK" smtClean="0"/>
              <a:t>01-11-2022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D963-7ADF-4AF1-8EAB-8E6C1851F7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216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FBAB1-07D9-4093-802E-244EBC3F171B}" type="datetimeFigureOut">
              <a:rPr lang="da-DK" smtClean="0"/>
              <a:t>01-11-2022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0D963-7ADF-4AF1-8EAB-8E6C1851F7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585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760299854?h=3e13042ab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uu.dk/" TargetMode="External"/><Relationship Id="rId3" Type="http://schemas.openxmlformats.org/officeDocument/2006/relationships/hyperlink" Target="http://www.antiradikalisering.dk/" TargetMode="External"/><Relationship Id="rId7" Type="http://schemas.openxmlformats.org/officeDocument/2006/relationships/hyperlink" Target="http://www.uvm.d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cum.dk/" TargetMode="External"/><Relationship Id="rId5" Type="http://schemas.openxmlformats.org/officeDocument/2006/relationships/hyperlink" Target="http://www.stopekstremisme.dk/" TargetMode="External"/><Relationship Id="rId4" Type="http://schemas.openxmlformats.org/officeDocument/2006/relationships/hyperlink" Target="mailto:ekstremisme@us.dk" TargetMode="External"/><Relationship Id="rId9" Type="http://schemas.openxmlformats.org/officeDocument/2006/relationships/hyperlink" Target="https://emu.dk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topekstremisme.dk/publikationer/laereres-reaktioner-pa-radikaliserin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7038" y="-74157"/>
            <a:ext cx="9544440" cy="5199017"/>
          </a:xfrm>
        </p:spPr>
        <p:txBody>
          <a:bodyPr>
            <a:normAutofit/>
          </a:bodyPr>
          <a:lstStyle/>
          <a:p>
            <a:r>
              <a:rPr lang="da-DK" b="1" dirty="0" smtClean="0">
                <a:solidFill>
                  <a:srgbClr val="0070C0"/>
                </a:solidFill>
              </a:rPr>
              <a:t>Tryghed </a:t>
            </a:r>
            <a:r>
              <a:rPr lang="da-DK" b="1" dirty="0">
                <a:solidFill>
                  <a:srgbClr val="0070C0"/>
                </a:solidFill>
              </a:rPr>
              <a:t>og trivsel i skoler </a:t>
            </a:r>
            <a:r>
              <a:rPr lang="da-DK" b="1" dirty="0" smtClean="0">
                <a:solidFill>
                  <a:srgbClr val="0070C0"/>
                </a:solidFill>
              </a:rPr>
              <a:t>og på </a:t>
            </a:r>
            <a:r>
              <a:rPr lang="da-DK" b="1" dirty="0">
                <a:solidFill>
                  <a:srgbClr val="0070C0"/>
                </a:solidFill>
              </a:rPr>
              <a:t>ungdomsuddannelser </a:t>
            </a:r>
            <a:br>
              <a:rPr lang="da-DK" b="1" dirty="0">
                <a:solidFill>
                  <a:srgbClr val="0070C0"/>
                </a:solidFill>
              </a:rPr>
            </a:br>
            <a:r>
              <a:rPr lang="da-DK" b="1" dirty="0" smtClean="0">
                <a:solidFill>
                  <a:srgbClr val="0070C0"/>
                </a:solidFill>
              </a:rPr>
              <a:t/>
            </a:r>
            <a:br>
              <a:rPr lang="da-DK" b="1" dirty="0" smtClean="0">
                <a:solidFill>
                  <a:srgbClr val="0070C0"/>
                </a:solidFill>
              </a:rPr>
            </a:br>
            <a:r>
              <a:rPr lang="da-DK" sz="2800" b="1" dirty="0">
                <a:solidFill>
                  <a:srgbClr val="0070C0"/>
                </a:solidFill>
              </a:rPr>
              <a:t>O</a:t>
            </a:r>
            <a:r>
              <a:rPr lang="da-DK" sz="2800" b="1" dirty="0" smtClean="0">
                <a:solidFill>
                  <a:srgbClr val="0070C0"/>
                </a:solidFill>
              </a:rPr>
              <a:t>pmærksomhed </a:t>
            </a:r>
            <a:r>
              <a:rPr lang="da-DK" sz="2800" b="1" dirty="0">
                <a:solidFill>
                  <a:srgbClr val="0070C0"/>
                </a:solidFill>
              </a:rPr>
              <a:t>om bekymringstegn, forebyggende handlemuligheder og kriseberedskab ved udfordringer med baggrund i ekstremisme og radikalisering</a:t>
            </a:r>
          </a:p>
        </p:txBody>
      </p:sp>
    </p:spTree>
    <p:extLst>
      <p:ext uri="{BB962C8B-B14F-4D97-AF65-F5344CB8AC3E}">
        <p14:creationId xmlns:p14="http://schemas.microsoft.com/office/powerpoint/2010/main" val="8814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90846" y="0"/>
            <a:ext cx="11547565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da-DK" sz="3200" b="1" dirty="0" smtClean="0">
                <a:solidFill>
                  <a:srgbClr val="0070C0"/>
                </a:solidFill>
              </a:rPr>
              <a:t>Se speed drawing filmen Ekstremisme og forebyggelse – </a:t>
            </a:r>
            <a:br>
              <a:rPr lang="da-DK" sz="3200" b="1" dirty="0" smtClean="0">
                <a:solidFill>
                  <a:srgbClr val="0070C0"/>
                </a:solidFill>
              </a:rPr>
            </a:br>
            <a:r>
              <a:rPr lang="da-DK" sz="3200" b="1" i="1" dirty="0" smtClean="0">
                <a:solidFill>
                  <a:srgbClr val="0070C0"/>
                </a:solidFill>
              </a:rPr>
              <a:t>om ekstremisme, opmærksomhedspunkter og handlemuligheder </a:t>
            </a:r>
            <a:endParaRPr lang="da-DK" sz="3200" b="1" i="1" dirty="0">
              <a:solidFill>
                <a:srgbClr val="0070C0"/>
              </a:solidFill>
            </a:endParaRPr>
          </a:p>
        </p:txBody>
      </p:sp>
      <p:pic>
        <p:nvPicPr>
          <p:cNvPr id="3" name="76029985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25600" y="1325562"/>
            <a:ext cx="894080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9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376" y="341194"/>
            <a:ext cx="11546006" cy="63871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sz="4000" b="1" dirty="0" smtClean="0">
                <a:solidFill>
                  <a:srgbClr val="0070C0"/>
                </a:solidFill>
                <a:latin typeface="+mj-lt"/>
              </a:rPr>
              <a:t>På en skole eller uddannelse kan udfordringer relateret til ekstremisme fx være: </a:t>
            </a:r>
          </a:p>
          <a:p>
            <a:pPr marL="0" indent="0">
              <a:buNone/>
            </a:pPr>
            <a:endParaRPr lang="da-DK" sz="3600" dirty="0" smtClean="0"/>
          </a:p>
          <a:p>
            <a:r>
              <a:rPr lang="da-DK" sz="3000" dirty="0" smtClean="0"/>
              <a:t>Tidlig bekymring om, at en elev er i mistrivsel, udvikler risikoadfærd eller er involveret i ekstremisme.</a:t>
            </a:r>
          </a:p>
          <a:p>
            <a:endParaRPr lang="da-DK" sz="3000" dirty="0"/>
          </a:p>
          <a:p>
            <a:r>
              <a:rPr lang="da-DK" sz="3000" dirty="0" smtClean="0"/>
              <a:t>Ekstreme gruppers </a:t>
            </a:r>
            <a:r>
              <a:rPr lang="da-DK" sz="3000" dirty="0"/>
              <a:t>forsøg på rekruttering af unge.</a:t>
            </a:r>
          </a:p>
          <a:p>
            <a:endParaRPr lang="da-DK" sz="3000" dirty="0"/>
          </a:p>
          <a:p>
            <a:r>
              <a:rPr lang="da-DK" sz="3000" dirty="0"/>
              <a:t>Unges deling af problematisk online indhold.</a:t>
            </a:r>
          </a:p>
          <a:p>
            <a:pPr marL="0" indent="0">
              <a:buNone/>
            </a:pPr>
            <a:endParaRPr lang="da-DK" sz="3000" dirty="0"/>
          </a:p>
          <a:p>
            <a:r>
              <a:rPr lang="da-DK" sz="3000" dirty="0" smtClean="0"/>
              <a:t>Negativ </a:t>
            </a:r>
            <a:r>
              <a:rPr lang="da-DK" sz="3000" dirty="0"/>
              <a:t>social </a:t>
            </a:r>
            <a:r>
              <a:rPr lang="da-DK" sz="3000" dirty="0" smtClean="0"/>
              <a:t>kontrol, moraliseren og undertrykkende adfærd over for andre.</a:t>
            </a:r>
          </a:p>
          <a:p>
            <a:endParaRPr lang="da-DK" sz="3000" dirty="0"/>
          </a:p>
          <a:p>
            <a:r>
              <a:rPr lang="da-DK" sz="3000" dirty="0" smtClean="0"/>
              <a:t>Polarisering og uhensigtsmæssig gruppedannelse.</a:t>
            </a:r>
          </a:p>
          <a:p>
            <a:endParaRPr lang="da-DK" sz="3000" dirty="0"/>
          </a:p>
          <a:p>
            <a:r>
              <a:rPr lang="da-DK" sz="3000" dirty="0" smtClean="0"/>
              <a:t>Vold og truende adfærd.</a:t>
            </a:r>
          </a:p>
          <a:p>
            <a:endParaRPr lang="da-DK" sz="3000" i="1" dirty="0" smtClean="0">
              <a:solidFill>
                <a:srgbClr val="FF0000"/>
              </a:solidFill>
            </a:endParaRPr>
          </a:p>
          <a:p>
            <a:r>
              <a:rPr lang="da-DK" sz="3000" dirty="0" smtClean="0"/>
              <a:t>Risiko </a:t>
            </a:r>
            <a:r>
              <a:rPr lang="da-DK" sz="3000" dirty="0"/>
              <a:t>for selvcensur fordi lærere er utrygge eller bange for </a:t>
            </a:r>
            <a:r>
              <a:rPr lang="da-DK" sz="3000" dirty="0" smtClean="0"/>
              <a:t>elevers reaktioner </a:t>
            </a:r>
            <a:r>
              <a:rPr lang="da-DK" sz="3000" dirty="0"/>
              <a:t>og </a:t>
            </a:r>
            <a:r>
              <a:rPr lang="da-DK" sz="3000" dirty="0" smtClean="0"/>
              <a:t>derfor </a:t>
            </a:r>
            <a:r>
              <a:rPr lang="da-DK" sz="3000" dirty="0"/>
              <a:t>begrænser deres egen emne- og metodefrihed.</a:t>
            </a:r>
          </a:p>
          <a:p>
            <a:endParaRPr lang="da-DK" sz="3000" dirty="0" smtClean="0"/>
          </a:p>
          <a:p>
            <a:endParaRPr lang="da-DK" sz="3600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187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670" y="370822"/>
            <a:ext cx="10515600" cy="954741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>
                <a:solidFill>
                  <a:srgbClr val="0070C0"/>
                </a:solidFill>
              </a:rPr>
              <a:t>Diskussion – </a:t>
            </a:r>
            <a:r>
              <a:rPr lang="da-DK" b="1" dirty="0" smtClean="0">
                <a:solidFill>
                  <a:srgbClr val="0070C0"/>
                </a:solidFill>
              </a:rPr>
              <a:t>10 minutter, fælles </a:t>
            </a:r>
            <a:r>
              <a:rPr lang="da-DK" b="1" dirty="0">
                <a:solidFill>
                  <a:srgbClr val="0070C0"/>
                </a:solidFill>
              </a:rPr>
              <a:t>eller i små grupper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4366" y="747339"/>
            <a:ext cx="11354938" cy="5553634"/>
          </a:xfrm>
        </p:spPr>
        <p:txBody>
          <a:bodyPr>
            <a:noAutofit/>
          </a:bodyPr>
          <a:lstStyle/>
          <a:p>
            <a:pPr marL="0" lvl="0" indent="0">
              <a:lnSpc>
                <a:spcPct val="140000"/>
              </a:lnSpc>
              <a:buNone/>
            </a:pPr>
            <a:endParaRPr lang="da-DK" sz="2400" dirty="0" smtClean="0"/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da-DK" sz="2400" dirty="0" smtClean="0"/>
              <a:t>Hvordan forstår vi bekymrende adfærd? Er der forskellige opfattelser? 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endParaRPr lang="da-DK" sz="2400" dirty="0"/>
          </a:p>
          <a:p>
            <a:pPr marL="514350" lvl="0" indent="-514350">
              <a:lnSpc>
                <a:spcPct val="140000"/>
              </a:lnSpc>
              <a:buFont typeface="+mj-lt"/>
              <a:buAutoNum type="arabicPeriod"/>
            </a:pPr>
            <a:r>
              <a:rPr lang="da-DK" sz="2400" dirty="0" smtClean="0"/>
              <a:t>Hvordan udfordrer bekymrende adfærd det gode undervisningsmiljø? </a:t>
            </a:r>
          </a:p>
          <a:p>
            <a:pPr marL="514350" lvl="0" indent="-514350">
              <a:lnSpc>
                <a:spcPct val="140000"/>
              </a:lnSpc>
              <a:buFont typeface="+mj-lt"/>
              <a:buAutoNum type="arabicPeriod"/>
            </a:pPr>
            <a:endParaRPr lang="da-DK" sz="2400" dirty="0"/>
          </a:p>
          <a:p>
            <a:pPr marL="514350" lvl="0" indent="-514350">
              <a:lnSpc>
                <a:spcPct val="140000"/>
              </a:lnSpc>
              <a:buFont typeface="+mj-lt"/>
              <a:buAutoNum type="arabicPeriod"/>
            </a:pPr>
            <a:r>
              <a:rPr lang="da-DK" sz="2400" dirty="0" smtClean="0"/>
              <a:t>Ved </a:t>
            </a:r>
            <a:r>
              <a:rPr lang="da-DK" sz="2400" dirty="0"/>
              <a:t>vi, hvornår og hvordan vi skal handle, og hvem der gør hvad, </a:t>
            </a:r>
            <a:r>
              <a:rPr lang="da-DK" sz="2400" dirty="0" smtClean="0"/>
              <a:t>hvis der opstår bekymring for en elev eller en større udfordring for trygheden i undervisningsmiljøet?</a:t>
            </a:r>
            <a:endParaRPr lang="da-DK" sz="2400" dirty="0"/>
          </a:p>
          <a:p>
            <a:pPr marL="514350" lvl="0" indent="-514350">
              <a:lnSpc>
                <a:spcPct val="140000"/>
              </a:lnSpc>
              <a:buFont typeface="+mj-lt"/>
              <a:buAutoNum type="arabicPeriod"/>
            </a:pPr>
            <a:endParaRPr lang="da-DK" sz="2400" dirty="0" smtClean="0"/>
          </a:p>
        </p:txBody>
      </p:sp>
    </p:spTree>
    <p:extLst>
      <p:ext uri="{BB962C8B-B14F-4D97-AF65-F5344CB8AC3E}">
        <p14:creationId xmlns:p14="http://schemas.microsoft.com/office/powerpoint/2010/main" val="18048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6853" y="1405719"/>
            <a:ext cx="11245755" cy="3753134"/>
          </a:xfrm>
        </p:spPr>
        <p:txBody>
          <a:bodyPr>
            <a:normAutofit/>
          </a:bodyPr>
          <a:lstStyle/>
          <a:p>
            <a:pPr algn="ctr"/>
            <a:r>
              <a:rPr lang="da-DK" sz="8000" b="1" dirty="0" smtClean="0">
                <a:solidFill>
                  <a:srgbClr val="0070C0"/>
                </a:solidFill>
              </a:rPr>
              <a:t>Pause – ti minutter</a:t>
            </a:r>
            <a:endParaRPr lang="da-DK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22216"/>
            <a:ext cx="10515600" cy="1368471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 smtClean="0">
                <a:solidFill>
                  <a:srgbClr val="0070C0"/>
                </a:solidFill>
              </a:rPr>
              <a:t/>
            </a:r>
            <a:br>
              <a:rPr lang="da-DK" b="1" dirty="0" smtClean="0">
                <a:solidFill>
                  <a:srgbClr val="0070C0"/>
                </a:solidFill>
              </a:rPr>
            </a:br>
            <a:r>
              <a:rPr lang="da-DK" b="1" dirty="0" smtClean="0">
                <a:solidFill>
                  <a:srgbClr val="0070C0"/>
                </a:solidFill>
              </a:rPr>
              <a:t>Uddannelsesinstitutioners ansvar efter lovgivningen</a:t>
            </a:r>
            <a:br>
              <a:rPr lang="da-DK" b="1" dirty="0" smtClean="0">
                <a:solidFill>
                  <a:srgbClr val="0070C0"/>
                </a:solidFill>
              </a:rPr>
            </a:br>
            <a:r>
              <a:rPr lang="da-DK" b="1" dirty="0" smtClean="0">
                <a:solidFill>
                  <a:srgbClr val="0070C0"/>
                </a:solidFill>
              </a:rPr>
              <a:t/>
            </a:r>
            <a:br>
              <a:rPr lang="da-DK" b="1" dirty="0" smtClean="0">
                <a:solidFill>
                  <a:srgbClr val="0070C0"/>
                </a:solidFill>
              </a:rPr>
            </a:b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532710"/>
            <a:ext cx="10515600" cy="5091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3600" i="1" dirty="0" smtClean="0"/>
              <a:t>”Uddannelsesinstitutionerne </a:t>
            </a:r>
            <a:r>
              <a:rPr lang="da-DK" sz="3600" i="1" dirty="0"/>
              <a:t>i Danmark er i dag forpligtet til at forebygge og håndtere alvorlige hændelser og krisesituationer på uddannelsesstedet</a:t>
            </a:r>
            <a:r>
              <a:rPr lang="da-DK" sz="3600" i="1" dirty="0" smtClean="0"/>
              <a:t>.</a:t>
            </a:r>
          </a:p>
          <a:p>
            <a:endParaRPr lang="da-DK" sz="3600" i="1" dirty="0"/>
          </a:p>
          <a:p>
            <a:pPr marL="0" indent="0">
              <a:buNone/>
            </a:pPr>
            <a:r>
              <a:rPr lang="da-DK" sz="3600" i="1" dirty="0" smtClean="0"/>
              <a:t>Undervisningsmiljøloven </a:t>
            </a:r>
            <a:r>
              <a:rPr lang="da-DK" sz="3600" i="1" dirty="0"/>
              <a:t>udgør det lovmæssige og forpligtende grundlag, der skal sikre elevers ret til et sikkerheds- og sundhedsmæssigt fuldt forsvarligt </a:t>
            </a:r>
            <a:r>
              <a:rPr lang="da-DK" sz="3600" i="1" dirty="0" smtClean="0"/>
              <a:t>miljø.” </a:t>
            </a:r>
          </a:p>
          <a:p>
            <a:endParaRPr lang="da-DK" sz="2600" dirty="0"/>
          </a:p>
          <a:p>
            <a:pPr marL="0" indent="0" algn="r">
              <a:lnSpc>
                <a:spcPct val="130000"/>
              </a:lnSpc>
              <a:buNone/>
            </a:pPr>
            <a:r>
              <a:rPr lang="da-DK" sz="2500" i="1" dirty="0" smtClean="0"/>
              <a:t>Fra vejledningen </a:t>
            </a:r>
            <a:r>
              <a:rPr lang="da-DK" sz="2500" i="1" dirty="0"/>
              <a:t>Sikkerhed og kriseberedskab</a:t>
            </a:r>
            <a:endParaRPr lang="da-DK" sz="2500" b="1" dirty="0"/>
          </a:p>
          <a:p>
            <a:pPr>
              <a:lnSpc>
                <a:spcPct val="130000"/>
              </a:lnSpc>
            </a:pPr>
            <a:endParaRPr lang="da-DK" sz="2600" dirty="0"/>
          </a:p>
        </p:txBody>
      </p:sp>
    </p:spTree>
    <p:extLst>
      <p:ext uri="{BB962C8B-B14F-4D97-AF65-F5344CB8AC3E}">
        <p14:creationId xmlns:p14="http://schemas.microsoft.com/office/powerpoint/2010/main" val="6283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206" y="338025"/>
            <a:ext cx="10971663" cy="736978"/>
          </a:xfrm>
        </p:spPr>
        <p:txBody>
          <a:bodyPr>
            <a:normAutofit fontScale="90000"/>
          </a:bodyPr>
          <a:lstStyle/>
          <a:p>
            <a:r>
              <a:rPr lang="da-DK" b="1" dirty="0" smtClean="0">
                <a:solidFill>
                  <a:srgbClr val="0070C0"/>
                </a:solidFill>
              </a:rPr>
              <a:t>Det er vigtigt med fælles retningslinjer om vold og trusler på den enkelte skole eller uddannelse</a:t>
            </a:r>
            <a:endParaRPr lang="da-DK" b="1" dirty="0">
              <a:solidFill>
                <a:srgbClr val="0070C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73206" y="1453142"/>
            <a:ext cx="11409528" cy="5336274"/>
          </a:xfrm>
        </p:spPr>
        <p:txBody>
          <a:bodyPr>
            <a:normAutofit fontScale="85000" lnSpcReduction="20000"/>
          </a:bodyPr>
          <a:lstStyle/>
          <a:p>
            <a:r>
              <a:rPr lang="da-DK" b="1" dirty="0"/>
              <a:t>F</a:t>
            </a:r>
            <a:r>
              <a:rPr lang="da-DK" b="1" dirty="0" smtClean="0"/>
              <a:t>ælles </a:t>
            </a:r>
            <a:r>
              <a:rPr lang="da-DK" b="1" dirty="0"/>
              <a:t>definition og holdning</a:t>
            </a:r>
            <a:r>
              <a:rPr lang="da-DK" dirty="0"/>
              <a:t> til fysisk og psykisk </a:t>
            </a:r>
            <a:r>
              <a:rPr lang="da-DK" dirty="0" smtClean="0"/>
              <a:t>vold.</a:t>
            </a:r>
          </a:p>
          <a:p>
            <a:endParaRPr lang="da-DK" b="1" dirty="0" smtClean="0"/>
          </a:p>
          <a:p>
            <a:r>
              <a:rPr lang="da-DK" b="1" dirty="0" smtClean="0"/>
              <a:t>Handleplan</a:t>
            </a:r>
            <a:r>
              <a:rPr lang="da-DK" dirty="0" smtClean="0"/>
              <a:t> </a:t>
            </a:r>
            <a:r>
              <a:rPr lang="da-DK" dirty="0"/>
              <a:t>for identifikation, forebyggelse og håndtering af vold og </a:t>
            </a:r>
            <a:r>
              <a:rPr lang="da-DK" dirty="0" smtClean="0"/>
              <a:t>trusler, herunder </a:t>
            </a:r>
            <a:r>
              <a:rPr lang="da-DK" dirty="0"/>
              <a:t>bl.a. </a:t>
            </a:r>
            <a:r>
              <a:rPr lang="da-DK" dirty="0" smtClean="0"/>
              <a:t>konfliktnedtrappende strategier, </a:t>
            </a:r>
            <a:r>
              <a:rPr lang="da-DK" dirty="0"/>
              <a:t>hjælp </a:t>
            </a:r>
            <a:r>
              <a:rPr lang="da-DK" dirty="0" smtClean="0"/>
              <a:t>til involverede</a:t>
            </a:r>
            <a:r>
              <a:rPr lang="da-DK" dirty="0"/>
              <a:t> </a:t>
            </a:r>
            <a:r>
              <a:rPr lang="da-DK" dirty="0" smtClean="0"/>
              <a:t>i tilfælde af vold eller trusler og en </a:t>
            </a:r>
            <a:r>
              <a:rPr lang="da-DK" dirty="0"/>
              <a:t>plan for, hvordan skolen / uddannelsesstedet opnår læring af volds- og </a:t>
            </a:r>
            <a:r>
              <a:rPr lang="da-DK" dirty="0" smtClean="0"/>
              <a:t>trusselsepisoder.</a:t>
            </a: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r>
              <a:rPr lang="da-DK" b="1" dirty="0"/>
              <a:t>Procedurer.</a:t>
            </a:r>
            <a:r>
              <a:rPr lang="da-DK" dirty="0"/>
              <a:t> Beskrivelser af, hvordan trusler og vold registreres og </a:t>
            </a:r>
            <a:r>
              <a:rPr lang="da-DK" dirty="0" smtClean="0"/>
              <a:t>analyseres. Procedurer </a:t>
            </a:r>
            <a:r>
              <a:rPr lang="da-DK" dirty="0"/>
              <a:t>for anmeldelse til Arbejdstilsynet, forsikring, </a:t>
            </a:r>
            <a:r>
              <a:rPr lang="da-DK" dirty="0" smtClean="0"/>
              <a:t>sociale myndigheder, politiet m.v. </a:t>
            </a: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r>
              <a:rPr lang="da-DK" b="1" dirty="0" smtClean="0"/>
              <a:t>Et </a:t>
            </a:r>
            <a:r>
              <a:rPr lang="da-DK" b="1" dirty="0"/>
              <a:t>lokalt beredskab</a:t>
            </a:r>
            <a:r>
              <a:rPr lang="da-DK" dirty="0"/>
              <a:t>, der kan aktiveres i tilfælde af vold, eller hvis der er optræk til en konflikt, der kan udvikle sig med vold. Det lokale beredskab skal sikre, at alle medarbejdere ved, hvad de skal gøre i tilfælde af, at en konflikt udvikler sig, og en elev, forældre eller pårørende bruger vold eller trusler mod en medarbejder. </a:t>
            </a:r>
            <a:r>
              <a:rPr lang="da-DK" dirty="0" smtClean="0"/>
              <a:t>			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 algn="r">
              <a:buNone/>
            </a:pPr>
            <a:r>
              <a:rPr lang="da-DK" dirty="0"/>
              <a:t>	</a:t>
            </a:r>
            <a:r>
              <a:rPr lang="da-DK" dirty="0" smtClean="0"/>
              <a:t>		</a:t>
            </a:r>
            <a:r>
              <a:rPr lang="da-DK" i="1" dirty="0"/>
              <a:t> </a:t>
            </a:r>
            <a:r>
              <a:rPr lang="da-DK" i="1" dirty="0" smtClean="0"/>
              <a:t>  Læs mere i vejledningen Forebyg og håndtér vold og trusler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256703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127" y="301905"/>
            <a:ext cx="11709779" cy="859809"/>
          </a:xfrm>
        </p:spPr>
        <p:txBody>
          <a:bodyPr>
            <a:noAutofit/>
          </a:bodyPr>
          <a:lstStyle/>
          <a:p>
            <a:pPr algn="ctr"/>
            <a:r>
              <a:rPr lang="da-DK" sz="1050" b="1" dirty="0" smtClean="0">
                <a:solidFill>
                  <a:srgbClr val="0070C0"/>
                </a:solidFill>
              </a:rPr>
              <a:t/>
            </a:r>
            <a:br>
              <a:rPr lang="da-DK" sz="1050" b="1" dirty="0" smtClean="0">
                <a:solidFill>
                  <a:srgbClr val="0070C0"/>
                </a:solidFill>
              </a:rPr>
            </a:br>
            <a:r>
              <a:rPr lang="da-DK" sz="1050" b="1" dirty="0" smtClean="0">
                <a:solidFill>
                  <a:srgbClr val="0070C0"/>
                </a:solidFill>
              </a:rPr>
              <a:t/>
            </a:r>
            <a:br>
              <a:rPr lang="da-DK" sz="1050" b="1" dirty="0" smtClean="0">
                <a:solidFill>
                  <a:srgbClr val="0070C0"/>
                </a:solidFill>
              </a:rPr>
            </a:br>
            <a:r>
              <a:rPr lang="da-DK" sz="1050" b="1" dirty="0">
                <a:solidFill>
                  <a:srgbClr val="0070C0"/>
                </a:solidFill>
              </a:rPr>
              <a:t/>
            </a:r>
            <a:br>
              <a:rPr lang="da-DK" sz="1050" b="1" dirty="0">
                <a:solidFill>
                  <a:srgbClr val="0070C0"/>
                </a:solidFill>
              </a:rPr>
            </a:br>
            <a:r>
              <a:rPr lang="da-DK" sz="1050" b="1" dirty="0" smtClean="0">
                <a:solidFill>
                  <a:srgbClr val="0070C0"/>
                </a:solidFill>
              </a:rPr>
              <a:t/>
            </a:r>
            <a:br>
              <a:rPr lang="da-DK" sz="1050" b="1" dirty="0" smtClean="0">
                <a:solidFill>
                  <a:srgbClr val="0070C0"/>
                </a:solidFill>
              </a:rPr>
            </a:br>
            <a:r>
              <a:rPr lang="da-DK" sz="1050" b="1" dirty="0">
                <a:solidFill>
                  <a:srgbClr val="0070C0"/>
                </a:solidFill>
              </a:rPr>
              <a:t/>
            </a:r>
            <a:br>
              <a:rPr lang="da-DK" sz="1050" b="1" dirty="0">
                <a:solidFill>
                  <a:srgbClr val="0070C0"/>
                </a:solidFill>
              </a:rPr>
            </a:br>
            <a:r>
              <a:rPr lang="da-DK" sz="1050" b="1" dirty="0" smtClean="0">
                <a:solidFill>
                  <a:srgbClr val="0070C0"/>
                </a:solidFill>
              </a:rPr>
              <a:t/>
            </a:r>
            <a:br>
              <a:rPr lang="da-DK" sz="1050" b="1" dirty="0" smtClean="0">
                <a:solidFill>
                  <a:srgbClr val="0070C0"/>
                </a:solidFill>
              </a:rPr>
            </a:br>
            <a:r>
              <a:rPr lang="da-DK" sz="4800" b="1" dirty="0" smtClean="0">
                <a:solidFill>
                  <a:srgbClr val="0070C0"/>
                </a:solidFill>
              </a:rPr>
              <a:t>Et </a:t>
            </a:r>
            <a:r>
              <a:rPr lang="da-DK" sz="4800" b="1" dirty="0">
                <a:solidFill>
                  <a:srgbClr val="0070C0"/>
                </a:solidFill>
              </a:rPr>
              <a:t>godt beredskab er rettidig omhu </a:t>
            </a:r>
            <a:r>
              <a:rPr lang="da-DK" sz="4800" b="1" dirty="0" smtClean="0">
                <a:solidFill>
                  <a:srgbClr val="0070C0"/>
                </a:solidFill>
              </a:rPr>
              <a:t/>
            </a:r>
            <a:br>
              <a:rPr lang="da-DK" sz="4800" b="1" dirty="0" smtClean="0">
                <a:solidFill>
                  <a:srgbClr val="0070C0"/>
                </a:solidFill>
              </a:rPr>
            </a:br>
            <a:r>
              <a:rPr lang="da-DK" sz="3600" b="1" dirty="0">
                <a:solidFill>
                  <a:srgbClr val="0070C0"/>
                </a:solidFill>
              </a:rPr>
              <a:t/>
            </a:r>
            <a:br>
              <a:rPr lang="da-DK" sz="3600" b="1" dirty="0">
                <a:solidFill>
                  <a:srgbClr val="0070C0"/>
                </a:solidFill>
              </a:rPr>
            </a:b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63418" y="1161714"/>
            <a:ext cx="11961091" cy="5540991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da-DK" sz="3500" dirty="0" smtClean="0"/>
              <a:t>Centrale overvejelser for ledelsen </a:t>
            </a:r>
            <a:r>
              <a:rPr lang="da-DK" sz="3500" dirty="0"/>
              <a:t>på skolen eller </a:t>
            </a:r>
            <a:r>
              <a:rPr lang="da-DK" sz="3500" dirty="0" smtClean="0"/>
              <a:t>uddannelsesstedet:</a:t>
            </a:r>
          </a:p>
          <a:p>
            <a:pPr lvl="0">
              <a:lnSpc>
                <a:spcPct val="150000"/>
              </a:lnSpc>
            </a:pPr>
            <a:r>
              <a:rPr lang="da-DK" sz="3500" dirty="0" smtClean="0"/>
              <a:t>Hvilke </a:t>
            </a:r>
            <a:r>
              <a:rPr lang="da-DK" sz="3500" dirty="0"/>
              <a:t>trusler skal </a:t>
            </a:r>
            <a:r>
              <a:rPr lang="da-DK" sz="3500" dirty="0" smtClean="0"/>
              <a:t>vi </a:t>
            </a:r>
            <a:r>
              <a:rPr lang="da-DK" sz="3500" dirty="0"/>
              <a:t>kunne håndtere? </a:t>
            </a:r>
          </a:p>
          <a:p>
            <a:pPr lvl="0">
              <a:lnSpc>
                <a:spcPct val="150000"/>
              </a:lnSpc>
            </a:pPr>
            <a:r>
              <a:rPr lang="da-DK" sz="3500" dirty="0"/>
              <a:t>Hvilke svagheder har </a:t>
            </a:r>
            <a:r>
              <a:rPr lang="da-DK" sz="3500" dirty="0" smtClean="0"/>
              <a:t>vi </a:t>
            </a:r>
            <a:r>
              <a:rPr lang="da-DK" sz="3500" dirty="0"/>
              <a:t>i relation til truslerne? </a:t>
            </a:r>
          </a:p>
          <a:p>
            <a:pPr lvl="0">
              <a:lnSpc>
                <a:spcPct val="150000"/>
              </a:lnSpc>
            </a:pPr>
            <a:r>
              <a:rPr lang="da-DK" sz="3500" dirty="0"/>
              <a:t>Hvilke ressourcer har </a:t>
            </a:r>
            <a:r>
              <a:rPr lang="da-DK" sz="3500" dirty="0" smtClean="0"/>
              <a:t>vi </a:t>
            </a:r>
            <a:r>
              <a:rPr lang="da-DK" sz="3500" dirty="0"/>
              <a:t>til at imødegå truslerne? </a:t>
            </a:r>
          </a:p>
          <a:p>
            <a:pPr lvl="0">
              <a:lnSpc>
                <a:spcPct val="150000"/>
              </a:lnSpc>
            </a:pPr>
            <a:r>
              <a:rPr lang="da-DK" sz="3500" dirty="0"/>
              <a:t>Hvilke risici vil </a:t>
            </a:r>
            <a:r>
              <a:rPr lang="da-DK" sz="3500" dirty="0" smtClean="0"/>
              <a:t>vi </a:t>
            </a:r>
            <a:r>
              <a:rPr lang="da-DK" sz="3500" dirty="0"/>
              <a:t>acceptere? </a:t>
            </a:r>
            <a:endParaRPr lang="da-DK" sz="3500" dirty="0" smtClean="0"/>
          </a:p>
          <a:p>
            <a:pPr marL="0" lvl="0" indent="0">
              <a:lnSpc>
                <a:spcPct val="150000"/>
              </a:lnSpc>
              <a:buNone/>
            </a:pPr>
            <a:r>
              <a:rPr lang="da-DK" sz="3600" dirty="0" smtClean="0"/>
              <a:t>                                </a:t>
            </a:r>
            <a:r>
              <a:rPr lang="da-DK" i="1" dirty="0" smtClean="0"/>
              <a:t>Læs mere i vejledningen Sikkerhed og kriseberedskab</a:t>
            </a:r>
            <a:endParaRPr lang="da-DK" i="1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057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 smtClean="0">
                <a:solidFill>
                  <a:srgbClr val="0070C0"/>
                </a:solidFill>
              </a:rPr>
              <a:t/>
            </a:r>
            <a:br>
              <a:rPr lang="da-DK" b="1" dirty="0" smtClean="0">
                <a:solidFill>
                  <a:srgbClr val="0070C0"/>
                </a:solidFill>
              </a:rPr>
            </a:br>
            <a:r>
              <a:rPr lang="da-DK" b="1" dirty="0" smtClean="0">
                <a:solidFill>
                  <a:srgbClr val="0070C0"/>
                </a:solidFill>
              </a:rPr>
              <a:t>Vigtigt </a:t>
            </a:r>
            <a:r>
              <a:rPr lang="da-DK" b="1" dirty="0">
                <a:solidFill>
                  <a:srgbClr val="0070C0"/>
                </a:solidFill>
              </a:rPr>
              <a:t>for </a:t>
            </a:r>
            <a:r>
              <a:rPr lang="da-DK" b="1" dirty="0" smtClean="0">
                <a:solidFill>
                  <a:srgbClr val="0070C0"/>
                </a:solidFill>
              </a:rPr>
              <a:t>hele personalet at kende</a:t>
            </a:r>
            <a:br>
              <a:rPr lang="da-DK" b="1" dirty="0" smtClean="0">
                <a:solidFill>
                  <a:srgbClr val="0070C0"/>
                </a:solidFill>
              </a:rPr>
            </a:br>
            <a:r>
              <a:rPr lang="da-DK" b="1" dirty="0" smtClean="0">
                <a:solidFill>
                  <a:srgbClr val="0070C0"/>
                </a:solidFill>
              </a:rPr>
              <a:t/>
            </a:r>
            <a:br>
              <a:rPr lang="da-DK" b="1" dirty="0" smtClean="0">
                <a:solidFill>
                  <a:srgbClr val="0070C0"/>
                </a:solidFill>
              </a:rPr>
            </a:br>
            <a:r>
              <a:rPr lang="da-DK" b="1" dirty="0" smtClean="0"/>
              <a:t>Politiets instruks ved væbnede angreb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197290"/>
            <a:ext cx="10515600" cy="4426793"/>
          </a:xfrm>
        </p:spPr>
        <p:txBody>
          <a:bodyPr>
            <a:noAutofit/>
          </a:bodyPr>
          <a:lstStyle/>
          <a:p>
            <a:pPr lvl="0">
              <a:lnSpc>
                <a:spcPct val="130000"/>
              </a:lnSpc>
            </a:pPr>
            <a:r>
              <a:rPr lang="da-DK" sz="2600" b="1" dirty="0"/>
              <a:t>FLYGT  </a:t>
            </a:r>
            <a:r>
              <a:rPr lang="da-DK" sz="2600" dirty="0"/>
              <a:t>Kom væk fra farezonen og i sikkerhed. Det er bedre end at overgive sig.</a:t>
            </a:r>
            <a:r>
              <a:rPr lang="da-DK" sz="2600" b="1" dirty="0"/>
              <a:t>  </a:t>
            </a:r>
            <a:endParaRPr lang="da-DK" sz="2600" dirty="0"/>
          </a:p>
          <a:p>
            <a:pPr lvl="0">
              <a:lnSpc>
                <a:spcPct val="130000"/>
              </a:lnSpc>
            </a:pPr>
            <a:r>
              <a:rPr lang="da-DK" sz="2600" b="1" dirty="0"/>
              <a:t>GEM DIG  </a:t>
            </a:r>
            <a:r>
              <a:rPr lang="da-DK" sz="2600" dirty="0"/>
              <a:t>Hvis du ikke kan flygte, så gem dig. Sæt din telefon på lydløs og slå vibration fra. Barrikader dig, hvis du kan.</a:t>
            </a:r>
            <a:r>
              <a:rPr lang="da-DK" sz="2600" b="1" dirty="0"/>
              <a:t> </a:t>
            </a:r>
            <a:endParaRPr lang="da-DK" sz="2600" dirty="0"/>
          </a:p>
          <a:p>
            <a:pPr lvl="0">
              <a:lnSpc>
                <a:spcPct val="130000"/>
              </a:lnSpc>
            </a:pPr>
            <a:r>
              <a:rPr lang="da-DK" sz="2600" b="1" dirty="0" smtClean="0"/>
              <a:t>ALARMÉR</a:t>
            </a:r>
            <a:r>
              <a:rPr lang="da-DK" sz="2600" b="1" dirty="0"/>
              <a:t>  </a:t>
            </a:r>
            <a:r>
              <a:rPr lang="da-DK" sz="2600" dirty="0"/>
              <a:t>Ring 112, når det er sikkert at gøre det. Forhold dig roligt, når politiet ankommer. Følg politiets anvisninger og sørg for at dine hænder er synlige.</a:t>
            </a:r>
          </a:p>
          <a:p>
            <a:pPr marL="0" indent="0" algn="r">
              <a:lnSpc>
                <a:spcPct val="130000"/>
              </a:lnSpc>
              <a:buNone/>
            </a:pPr>
            <a:r>
              <a:rPr lang="da-DK" sz="2500" i="1" dirty="0"/>
              <a:t>Læs mere </a:t>
            </a:r>
            <a:r>
              <a:rPr lang="da-DK" sz="2500" i="1" dirty="0" smtClean="0"/>
              <a:t>i </a:t>
            </a:r>
            <a:r>
              <a:rPr lang="da-DK" sz="2500" i="1" dirty="0"/>
              <a:t>vejledningen Sikkerhed og kriseberedskab</a:t>
            </a:r>
            <a:endParaRPr lang="da-DK" sz="2500" b="1" dirty="0"/>
          </a:p>
          <a:p>
            <a:pPr>
              <a:lnSpc>
                <a:spcPct val="130000"/>
              </a:lnSpc>
            </a:pPr>
            <a:endParaRPr lang="da-DK" sz="2600" dirty="0"/>
          </a:p>
        </p:txBody>
      </p:sp>
    </p:spTree>
    <p:extLst>
      <p:ext uri="{BB962C8B-B14F-4D97-AF65-F5344CB8AC3E}">
        <p14:creationId xmlns:p14="http://schemas.microsoft.com/office/powerpoint/2010/main" val="375546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72655" y="901224"/>
            <a:ext cx="11353800" cy="4980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a-DK" sz="66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da-DK" sz="6600" dirty="0" smtClean="0">
                <a:solidFill>
                  <a:srgbClr val="0070C0"/>
                </a:solidFill>
              </a:rPr>
              <a:t>Brug vejledningerne aktivt</a:t>
            </a:r>
            <a:endParaRPr lang="da-DK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272953"/>
            <a:ext cx="10515600" cy="1610437"/>
          </a:xfrm>
        </p:spPr>
        <p:txBody>
          <a:bodyPr>
            <a:normAutofit fontScale="90000"/>
          </a:bodyPr>
          <a:lstStyle/>
          <a:p>
            <a:pPr algn="ctr"/>
            <a:r>
              <a:rPr lang="da-DK" sz="4000" b="1" dirty="0" smtClean="0">
                <a:solidFill>
                  <a:srgbClr val="0070C0"/>
                </a:solidFill>
              </a:rPr>
              <a:t/>
            </a:r>
            <a:br>
              <a:rPr lang="da-DK" sz="4000" b="1" dirty="0" smtClean="0">
                <a:solidFill>
                  <a:srgbClr val="0070C0"/>
                </a:solidFill>
              </a:rPr>
            </a:br>
            <a:r>
              <a:rPr lang="da-DK" b="1" dirty="0">
                <a:solidFill>
                  <a:srgbClr val="0070C0"/>
                </a:solidFill>
              </a:rPr>
              <a:t>V</a:t>
            </a:r>
            <a:r>
              <a:rPr lang="da-DK" b="1" dirty="0" smtClean="0">
                <a:solidFill>
                  <a:srgbClr val="0070C0"/>
                </a:solidFill>
              </a:rPr>
              <a:t>ejledning </a:t>
            </a:r>
            <a:r>
              <a:rPr lang="da-DK" b="1" dirty="0">
                <a:solidFill>
                  <a:srgbClr val="0070C0"/>
                </a:solidFill>
              </a:rPr>
              <a:t>om sikkerhed og </a:t>
            </a:r>
            <a:r>
              <a:rPr lang="da-DK" b="1" dirty="0" smtClean="0">
                <a:solidFill>
                  <a:srgbClr val="0070C0"/>
                </a:solidFill>
              </a:rPr>
              <a:t>kriseberedskab</a:t>
            </a:r>
            <a:br>
              <a:rPr lang="da-DK" b="1" dirty="0" smtClean="0">
                <a:solidFill>
                  <a:srgbClr val="0070C0"/>
                </a:solidFill>
              </a:rPr>
            </a:br>
            <a:r>
              <a:rPr lang="da-DK" sz="4000" b="1" dirty="0"/>
              <a:t/>
            </a:r>
            <a:br>
              <a:rPr lang="da-DK" sz="4000" b="1" dirty="0"/>
            </a:b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2388" y="1160060"/>
            <a:ext cx="10671412" cy="5390864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endParaRPr lang="da-DK" sz="2400" b="1" dirty="0"/>
          </a:p>
          <a:p>
            <a:pPr marL="0" indent="0">
              <a:lnSpc>
                <a:spcPct val="130000"/>
              </a:lnSpc>
              <a:buNone/>
            </a:pPr>
            <a:r>
              <a:rPr lang="da-DK" sz="2400" dirty="0" smtClean="0"/>
              <a:t>Børne- </a:t>
            </a:r>
            <a:r>
              <a:rPr lang="da-DK" sz="2400" dirty="0"/>
              <a:t>og Undervisningsministeriets vejledning Sikkerhed og kriseberedskab – råd og vejledning til skoler og uddannelsesinstitutioner, opdateret i 2020</a:t>
            </a:r>
            <a:r>
              <a:rPr lang="da-DK" sz="2400" dirty="0" smtClean="0"/>
              <a:t>:</a:t>
            </a:r>
          </a:p>
          <a:p>
            <a:pPr lvl="0">
              <a:lnSpc>
                <a:spcPct val="130000"/>
              </a:lnSpc>
            </a:pPr>
            <a:r>
              <a:rPr lang="da-DK" sz="2400" dirty="0" smtClean="0"/>
              <a:t>Kan </a:t>
            </a:r>
            <a:r>
              <a:rPr lang="da-DK" sz="2400" dirty="0"/>
              <a:t>bruges i det lovpligtige arbejde med at sikre et sikkerheds- og sundhedsmæssigt fuldt forsvarligt undervisningsmiljø. </a:t>
            </a:r>
          </a:p>
          <a:p>
            <a:pPr lvl="0">
              <a:lnSpc>
                <a:spcPct val="130000"/>
              </a:lnSpc>
            </a:pPr>
            <a:r>
              <a:rPr lang="da-DK" sz="2400" dirty="0"/>
              <a:t>Giver inspiration, råd og anbefalinger og fungerer som tjekliste, når skoler lokalt udmønter forebyggelsesplaner og kriseberedskaber. </a:t>
            </a:r>
          </a:p>
          <a:p>
            <a:pPr lvl="0">
              <a:lnSpc>
                <a:spcPct val="130000"/>
              </a:lnSpc>
            </a:pPr>
            <a:r>
              <a:rPr lang="da-DK" sz="2400" dirty="0"/>
              <a:t>Tager hensyn til børn og unges stigende anvendelse af sociale medier, der gør at information om ulykker og hændelser spredes mere og hurtigere</a:t>
            </a:r>
            <a:r>
              <a:rPr lang="da-DK" sz="2400" dirty="0" smtClean="0"/>
              <a:t>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06641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95534"/>
            <a:ext cx="9144000" cy="914399"/>
          </a:xfrm>
        </p:spPr>
        <p:txBody>
          <a:bodyPr>
            <a:noAutofit/>
          </a:bodyPr>
          <a:lstStyle/>
          <a:p>
            <a:r>
              <a:rPr lang="da-DK" sz="4800" b="1" dirty="0" smtClean="0">
                <a:solidFill>
                  <a:srgbClr val="0070C0"/>
                </a:solidFill>
              </a:rPr>
              <a:t>Formål</a:t>
            </a:r>
            <a:endParaRPr lang="da-DK" sz="4800" b="1" dirty="0">
              <a:solidFill>
                <a:srgbClr val="0070C0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914400" y="1418492"/>
            <a:ext cx="9753600" cy="5309853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At </a:t>
            </a:r>
            <a:r>
              <a:rPr lang="da-DK" sz="2800" dirty="0" smtClean="0"/>
              <a:t>støtte jer i at udvikle eller bevare et godt arbejds- og undervisningsmiljø med ytringsfrihed, trivsel og tryghed for både lærere og elever.</a:t>
            </a:r>
          </a:p>
          <a:p>
            <a:pPr marL="342900" indent="-342900" algn="l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da-DK" sz="2800" dirty="0" smtClean="0"/>
          </a:p>
          <a:p>
            <a:pPr marL="342900" indent="-34290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2800" dirty="0" smtClean="0"/>
              <a:t>At give jer viden </a:t>
            </a:r>
            <a:r>
              <a:rPr lang="da-DK" sz="2800" dirty="0"/>
              <a:t>om forebyggende handle- og henvendelsesmuligheder, kriseberedskab samt bekymringstegn og udfordringer relateret til radikalisering og ekstremisme.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849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2731"/>
          </a:xfrm>
        </p:spPr>
        <p:txBody>
          <a:bodyPr>
            <a:normAutofit/>
          </a:bodyPr>
          <a:lstStyle/>
          <a:p>
            <a:pPr algn="ctr"/>
            <a:r>
              <a:rPr lang="da-DK" sz="4000" b="1" dirty="0">
                <a:solidFill>
                  <a:srgbClr val="0070C0"/>
                </a:solidFill>
              </a:rPr>
              <a:t>Vejledningen Forebyg og håndter vold og </a:t>
            </a:r>
            <a:r>
              <a:rPr lang="da-DK" sz="4000" b="1" dirty="0" smtClean="0">
                <a:solidFill>
                  <a:srgbClr val="0070C0"/>
                </a:solidFill>
              </a:rPr>
              <a:t>trusler</a:t>
            </a:r>
            <a:br>
              <a:rPr lang="da-DK" sz="4000" b="1" dirty="0" smtClean="0">
                <a:solidFill>
                  <a:srgbClr val="0070C0"/>
                </a:solidFill>
              </a:rPr>
            </a:br>
            <a:endParaRPr lang="da-DK" sz="4000" b="1" dirty="0">
              <a:solidFill>
                <a:srgbClr val="0070C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364776"/>
            <a:ext cx="10515600" cy="52134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2400" dirty="0" smtClean="0"/>
              <a:t>Har </a:t>
            </a:r>
            <a:r>
              <a:rPr lang="da-DK" sz="2400" dirty="0"/>
              <a:t>til formål at skabe opmærksomhed om </a:t>
            </a:r>
            <a:r>
              <a:rPr lang="da-DK" sz="2400" dirty="0" smtClean="0"/>
              <a:t>voldsproblematikker </a:t>
            </a:r>
            <a:r>
              <a:rPr lang="da-DK" sz="2400" dirty="0"/>
              <a:t>og give </a:t>
            </a:r>
            <a:r>
              <a:rPr lang="da-DK" sz="2400" dirty="0" smtClean="0"/>
              <a:t>skoleledelser </a:t>
            </a:r>
            <a:r>
              <a:rPr lang="da-DK" sz="2400" dirty="0"/>
              <a:t>et grundlag for, hvordan der kan arbejdes med at forebygge og håndtere vold og trusler. Herunder at: 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sikre, at alle </a:t>
            </a:r>
            <a:r>
              <a:rPr lang="da-DK" dirty="0" smtClean="0"/>
              <a:t>medarbejdere </a:t>
            </a:r>
            <a:r>
              <a:rPr lang="da-DK" dirty="0"/>
              <a:t>oplever et trygt arbejdsmiljø uden vold og trusler;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undgå episoder med vold og trusler mod medarbejdere; 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undgå, at elever kommer i situationer, hvor de reagerer med vold;</a:t>
            </a:r>
          </a:p>
          <a:p>
            <a:pPr marL="457200" lvl="1" indent="0">
              <a:buNone/>
            </a:pPr>
            <a:endParaRPr lang="da-DK" dirty="0"/>
          </a:p>
          <a:p>
            <a:pPr lvl="1"/>
            <a:r>
              <a:rPr lang="da-DK" dirty="0"/>
              <a:t>g</a:t>
            </a:r>
            <a:r>
              <a:rPr lang="da-DK" dirty="0" smtClean="0"/>
              <a:t>ive </a:t>
            </a:r>
            <a:r>
              <a:rPr lang="da-DK" dirty="0"/>
              <a:t>viden og værktøjer til håndtering af vold og trusler, herunder også information om anmeldelse til P</a:t>
            </a:r>
            <a:r>
              <a:rPr lang="da-DK" dirty="0" smtClean="0"/>
              <a:t>olitiet, Arbejdstilsynet</a:t>
            </a:r>
            <a:r>
              <a:rPr lang="da-DK" dirty="0"/>
              <a:t>, forsikring, </a:t>
            </a:r>
            <a:r>
              <a:rPr lang="da-DK" dirty="0" smtClean="0"/>
              <a:t>Erstatningsnævnet </a:t>
            </a:r>
            <a:r>
              <a:rPr lang="da-DK" dirty="0"/>
              <a:t>m.v.</a:t>
            </a:r>
          </a:p>
          <a:p>
            <a:pPr marL="0" indent="0">
              <a:buNone/>
            </a:pPr>
            <a:endParaRPr lang="da-DK" i="1" dirty="0">
              <a:solidFill>
                <a:srgbClr val="FF0000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876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32013" y="313900"/>
            <a:ext cx="11750722" cy="6305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a-DK" sz="74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da-DK" sz="74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da-DK" sz="7400" dirty="0" smtClean="0">
                <a:solidFill>
                  <a:srgbClr val="0070C0"/>
                </a:solidFill>
              </a:rPr>
              <a:t>Opsamling og diskussion   </a:t>
            </a:r>
          </a:p>
          <a:p>
            <a:pPr marL="0" indent="0" algn="ctr">
              <a:buNone/>
            </a:pPr>
            <a:endParaRPr lang="da-DK" sz="7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903"/>
          </a:xfrm>
        </p:spPr>
        <p:txBody>
          <a:bodyPr>
            <a:noAutofit/>
          </a:bodyPr>
          <a:lstStyle/>
          <a:p>
            <a:pPr algn="ctr"/>
            <a:r>
              <a:rPr lang="da-DK" sz="4000" b="1" dirty="0" smtClean="0"/>
              <a:t/>
            </a:r>
            <a:br>
              <a:rPr lang="da-DK" sz="4000" b="1" dirty="0" smtClean="0"/>
            </a:br>
            <a:r>
              <a:rPr lang="da-DK" sz="4000" b="1" dirty="0" smtClean="0">
                <a:solidFill>
                  <a:srgbClr val="0070C0"/>
                </a:solidFill>
              </a:rPr>
              <a:t>Drøft disse spørgsmål – 10 minutter i små grupper, derefter opsamling i plenum</a:t>
            </a:r>
            <a:r>
              <a:rPr lang="da-DK" sz="4000" dirty="0"/>
              <a:t/>
            </a:r>
            <a:br>
              <a:rPr lang="da-DK" sz="4000" dirty="0"/>
            </a:b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785" y="1569492"/>
            <a:ext cx="10958015" cy="503602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da-DK" sz="2400" dirty="0" smtClean="0"/>
              <a:t>Hvordan arbejder vi bedst med </a:t>
            </a:r>
            <a:r>
              <a:rPr lang="da-DK" sz="2400" dirty="0"/>
              <a:t>at sikre et fælles trygt rum med gensidig respekt og frihed til at udtrykke sig – både for lærere og elever? </a:t>
            </a:r>
            <a:endParaRPr lang="da-DK" sz="2400" dirty="0" smtClean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endParaRPr lang="da-DK" sz="24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da-DK" sz="2400" dirty="0" smtClean="0"/>
              <a:t>Hvordan kan vi arbejde med at styrke vores elevers kritiske tænkning og demokratiske dannelse?</a:t>
            </a:r>
            <a:endParaRPr lang="da-DK" sz="2400" dirty="0"/>
          </a:p>
          <a:p>
            <a:pPr marL="457200" lvl="0" indent="-457200">
              <a:lnSpc>
                <a:spcPct val="110000"/>
              </a:lnSpc>
              <a:buFont typeface="+mj-lt"/>
              <a:buAutoNum type="arabicPeriod"/>
            </a:pPr>
            <a:endParaRPr lang="da-DK" sz="2400" dirty="0" smtClean="0"/>
          </a:p>
          <a:p>
            <a:pPr marL="457200" lvl="0" indent="-457200">
              <a:lnSpc>
                <a:spcPct val="110000"/>
              </a:lnSpc>
              <a:buFont typeface="+mj-lt"/>
              <a:buAutoNum type="arabicPeriod"/>
            </a:pPr>
            <a:r>
              <a:rPr lang="da-DK" sz="2400" dirty="0" smtClean="0"/>
              <a:t>Hvordan sikrer vi, at den </a:t>
            </a:r>
            <a:r>
              <a:rPr lang="da-DK" sz="2400" dirty="0"/>
              <a:t>enkelte </a:t>
            </a:r>
            <a:r>
              <a:rPr lang="da-DK" sz="2400" dirty="0" smtClean="0"/>
              <a:t>ansatte ved, </a:t>
            </a:r>
            <a:r>
              <a:rPr lang="da-DK" sz="2400" dirty="0"/>
              <a:t>hvordan der skal handles </a:t>
            </a:r>
            <a:r>
              <a:rPr lang="da-DK" sz="2400" dirty="0" smtClean="0"/>
              <a:t>ved tegn på mistrivsel og risikoadfærd og i tilfælde af trusler, vold eller andre </a:t>
            </a:r>
            <a:r>
              <a:rPr lang="da-DK" sz="2400" dirty="0"/>
              <a:t>farlige </a:t>
            </a:r>
            <a:r>
              <a:rPr lang="da-DK" sz="2400" dirty="0" smtClean="0"/>
              <a:t>situationer? Og har vi en systematik for, hvordan nye ansatte får denne viden?</a:t>
            </a:r>
          </a:p>
          <a:p>
            <a:pPr lvl="0">
              <a:lnSpc>
                <a:spcPct val="110000"/>
              </a:lnSpc>
            </a:pPr>
            <a:endParaRPr lang="da-DK" sz="2400" dirty="0"/>
          </a:p>
          <a:p>
            <a:pPr>
              <a:lnSpc>
                <a:spcPct val="110000"/>
              </a:lnSpc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3806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182"/>
            <a:ext cx="11900848" cy="536277"/>
          </a:xfrm>
        </p:spPr>
        <p:txBody>
          <a:bodyPr>
            <a:noAutofit/>
          </a:bodyPr>
          <a:lstStyle/>
          <a:p>
            <a:pPr algn="ctr"/>
            <a:r>
              <a:rPr lang="da-DK" sz="4800" b="1" dirty="0" smtClean="0"/>
              <a:t/>
            </a:r>
            <a:br>
              <a:rPr lang="da-DK" sz="4800" b="1" dirty="0" smtClean="0"/>
            </a:br>
            <a:r>
              <a:rPr lang="da-DK" sz="4000" b="1" dirty="0" smtClean="0">
                <a:solidFill>
                  <a:srgbClr val="0070C0"/>
                </a:solidFill>
              </a:rPr>
              <a:t>Tak for i dag! Her </a:t>
            </a:r>
            <a:r>
              <a:rPr lang="da-DK" sz="4000" b="1" dirty="0">
                <a:solidFill>
                  <a:srgbClr val="0070C0"/>
                </a:solidFill>
              </a:rPr>
              <a:t>kan </a:t>
            </a:r>
            <a:r>
              <a:rPr lang="da-DK" sz="4000" b="1" dirty="0" smtClean="0">
                <a:solidFill>
                  <a:srgbClr val="0070C0"/>
                </a:solidFill>
              </a:rPr>
              <a:t>I få </a:t>
            </a:r>
            <a:r>
              <a:rPr lang="da-DK" sz="4000" b="1" dirty="0">
                <a:solidFill>
                  <a:srgbClr val="0070C0"/>
                </a:solidFill>
              </a:rPr>
              <a:t>hjælp og mere </a:t>
            </a:r>
            <a:r>
              <a:rPr lang="da-DK" sz="4000" b="1" dirty="0" smtClean="0">
                <a:solidFill>
                  <a:srgbClr val="0070C0"/>
                </a:solidFill>
              </a:rPr>
              <a:t>viden: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7672" y="729673"/>
            <a:ext cx="11423176" cy="667789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40000"/>
              </a:lnSpc>
            </a:pPr>
            <a:r>
              <a:rPr lang="da-DK" sz="3500" b="1" dirty="0"/>
              <a:t>Dit lokale infohus</a:t>
            </a:r>
            <a:r>
              <a:rPr lang="da-DK" sz="3500" dirty="0"/>
              <a:t> kan foretage en nærmere vurdering </a:t>
            </a:r>
            <a:r>
              <a:rPr lang="da-DK" sz="3500" dirty="0" smtClean="0"/>
              <a:t>ved </a:t>
            </a:r>
            <a:r>
              <a:rPr lang="da-DK" sz="3500" dirty="0"/>
              <a:t>bekymring for </a:t>
            </a:r>
            <a:r>
              <a:rPr lang="da-DK" sz="3500" dirty="0" smtClean="0"/>
              <a:t>enkeltpersoner. </a:t>
            </a:r>
            <a:r>
              <a:rPr lang="da-DK" sz="3500" dirty="0"/>
              <a:t>I mange tilfælde kan du finde kontaktinformation til </a:t>
            </a:r>
            <a:r>
              <a:rPr lang="da-DK" sz="3500" dirty="0" smtClean="0"/>
              <a:t>infohuset på </a:t>
            </a:r>
            <a:r>
              <a:rPr lang="da-DK" sz="3500" dirty="0"/>
              <a:t>din kommunes hjemmeside. </a:t>
            </a:r>
            <a:endParaRPr lang="da-DK" sz="3500" i="1" dirty="0"/>
          </a:p>
          <a:p>
            <a:pPr>
              <a:lnSpc>
                <a:spcPct val="140000"/>
              </a:lnSpc>
            </a:pPr>
            <a:r>
              <a:rPr lang="da-DK" sz="3500" b="1" dirty="0" smtClean="0"/>
              <a:t>Hotline </a:t>
            </a:r>
            <a:r>
              <a:rPr lang="da-DK" sz="3500" b="1" dirty="0"/>
              <a:t>mod radikalisering </a:t>
            </a:r>
            <a:r>
              <a:rPr lang="da-DK" sz="3500" dirty="0"/>
              <a:t>yder rådgivning med mulighed for anonymitet ved bekymring for enkeltpersoner.  </a:t>
            </a:r>
            <a:r>
              <a:rPr lang="da-DK" sz="3500" dirty="0" smtClean="0"/>
              <a:t>Tlf. </a:t>
            </a:r>
            <a:r>
              <a:rPr lang="da-DK" sz="3500" dirty="0"/>
              <a:t>41 74 90 </a:t>
            </a:r>
            <a:r>
              <a:rPr lang="da-DK" sz="3500" dirty="0" smtClean="0"/>
              <a:t>90 </a:t>
            </a:r>
            <a:r>
              <a:rPr lang="da-DK" sz="3500" dirty="0">
                <a:hlinkClick r:id="rId3"/>
              </a:rPr>
              <a:t>www.antiradikalisering.dk</a:t>
            </a:r>
            <a:endParaRPr lang="da-DK" sz="3500" dirty="0"/>
          </a:p>
          <a:p>
            <a:pPr lvl="0">
              <a:lnSpc>
                <a:spcPct val="130000"/>
              </a:lnSpc>
            </a:pPr>
            <a:r>
              <a:rPr lang="da-DK" sz="3500" b="1" dirty="0" smtClean="0"/>
              <a:t>Center for Dokumentation og Indsats mod Ekstremisme </a:t>
            </a:r>
            <a:r>
              <a:rPr lang="da-DK" sz="3500" dirty="0" smtClean="0"/>
              <a:t>rådgiver om håndtering af bredere udfordringer, fx truende adfærd eller forsøg på rekruttering. Tlf. </a:t>
            </a:r>
            <a:r>
              <a:rPr lang="da-DK" sz="3500" dirty="0"/>
              <a:t>72 14 27 </a:t>
            </a:r>
            <a:r>
              <a:rPr lang="da-DK" sz="3500" dirty="0" smtClean="0"/>
              <a:t>00 eller </a:t>
            </a:r>
            <a:r>
              <a:rPr lang="da-DK" sz="3600" dirty="0"/>
              <a:t>72 14 22 </a:t>
            </a:r>
            <a:r>
              <a:rPr lang="da-DK" sz="3600" dirty="0" smtClean="0"/>
              <a:t>14. Mail: </a:t>
            </a:r>
            <a:r>
              <a:rPr lang="da-DK" sz="3600" dirty="0" smtClean="0">
                <a:hlinkClick r:id="rId4"/>
              </a:rPr>
              <a:t>ekstremisme@us.dk</a:t>
            </a:r>
            <a:r>
              <a:rPr lang="da-DK" sz="3600" dirty="0" smtClean="0"/>
              <a:t> </a:t>
            </a:r>
            <a:r>
              <a:rPr lang="da-DK" sz="3500" dirty="0" smtClean="0"/>
              <a:t> Website: </a:t>
            </a:r>
            <a:r>
              <a:rPr lang="da-DK" sz="3500" u="sng" dirty="0" smtClean="0">
                <a:hlinkClick r:id="rId5"/>
              </a:rPr>
              <a:t>stopekstremisme.dk</a:t>
            </a:r>
            <a:endParaRPr lang="da-DK" sz="3500" dirty="0"/>
          </a:p>
          <a:p>
            <a:pPr lvl="0">
              <a:lnSpc>
                <a:spcPct val="130000"/>
              </a:lnSpc>
            </a:pPr>
            <a:r>
              <a:rPr lang="da-DK" sz="3500" b="1" dirty="0"/>
              <a:t>Styrelsen for </a:t>
            </a:r>
            <a:r>
              <a:rPr lang="da-DK" sz="3500" b="1" dirty="0" smtClean="0"/>
              <a:t>Undervisning </a:t>
            </a:r>
            <a:r>
              <a:rPr lang="da-DK" sz="3500" b="1" dirty="0"/>
              <a:t>og </a:t>
            </a:r>
            <a:r>
              <a:rPr lang="da-DK" sz="3500" b="1" dirty="0" smtClean="0"/>
              <a:t>Kvalitet</a:t>
            </a:r>
            <a:r>
              <a:rPr lang="da-DK" sz="3500" dirty="0" smtClean="0"/>
              <a:t> tilbyder rådgivning om undervisning og pædagogik. </a:t>
            </a:r>
            <a:r>
              <a:rPr lang="da-DK" sz="3500" dirty="0"/>
              <a:t>Telefon 33 92 </a:t>
            </a:r>
            <a:r>
              <a:rPr lang="da-DK" sz="3500" dirty="0" smtClean="0"/>
              <a:t>52 19.</a:t>
            </a:r>
          </a:p>
          <a:p>
            <a:pPr lvl="0">
              <a:lnSpc>
                <a:spcPct val="130000"/>
              </a:lnSpc>
            </a:pPr>
            <a:r>
              <a:rPr lang="da-DK" sz="3500" b="1" dirty="0" smtClean="0"/>
              <a:t>Dansk Center for Undervisningsmiljø </a:t>
            </a:r>
            <a:r>
              <a:rPr lang="da-DK" sz="3500" dirty="0"/>
              <a:t>tilbyder skræddersyede </a:t>
            </a:r>
            <a:r>
              <a:rPr lang="da-DK" sz="3500" dirty="0" smtClean="0"/>
              <a:t>forløb i </a:t>
            </a:r>
            <a:r>
              <a:rPr lang="da-DK" sz="3500" dirty="0"/>
              <a:t>arbejdet med at sikre gode undervisningsmiljøer. </a:t>
            </a:r>
            <a:r>
              <a:rPr lang="da-DK" sz="3500" dirty="0" smtClean="0"/>
              <a:t>Tlf. </a:t>
            </a:r>
            <a:r>
              <a:rPr lang="da-DK" sz="3500" dirty="0"/>
              <a:t>72 26 54 </a:t>
            </a:r>
            <a:r>
              <a:rPr lang="da-DK" sz="3500" dirty="0" smtClean="0"/>
              <a:t>00</a:t>
            </a:r>
            <a:r>
              <a:rPr lang="da-DK" sz="3500" b="1" dirty="0" smtClean="0"/>
              <a:t> </a:t>
            </a:r>
            <a:r>
              <a:rPr lang="da-DK" sz="3500" dirty="0" smtClean="0">
                <a:hlinkClick r:id="rId6"/>
              </a:rPr>
              <a:t>dcum.dk</a:t>
            </a:r>
            <a:r>
              <a:rPr lang="da-DK" sz="3500" dirty="0" smtClean="0"/>
              <a:t> </a:t>
            </a:r>
          </a:p>
          <a:p>
            <a:pPr>
              <a:lnSpc>
                <a:spcPct val="130000"/>
              </a:lnSpc>
            </a:pPr>
            <a:r>
              <a:rPr lang="da-DK" sz="3500" dirty="0" smtClean="0"/>
              <a:t>Læs </a:t>
            </a:r>
            <a:r>
              <a:rPr lang="da-DK" sz="3500" dirty="0"/>
              <a:t>vejledningerne </a:t>
            </a:r>
            <a:r>
              <a:rPr lang="da-DK" sz="3500" b="1" dirty="0"/>
              <a:t>Sikkerhed og kriseberedskab</a:t>
            </a:r>
            <a:r>
              <a:rPr lang="da-DK" sz="3500" dirty="0"/>
              <a:t> og </a:t>
            </a:r>
            <a:r>
              <a:rPr lang="da-DK" sz="3500" b="1" dirty="0"/>
              <a:t>Forebyg og håndtér vold og trusler</a:t>
            </a:r>
            <a:r>
              <a:rPr lang="da-DK" sz="3500" dirty="0"/>
              <a:t> på </a:t>
            </a:r>
            <a:r>
              <a:rPr lang="da-DK" sz="3500" u="sng" dirty="0">
                <a:hlinkClick r:id="rId7"/>
              </a:rPr>
              <a:t>uvm.dk</a:t>
            </a:r>
            <a:r>
              <a:rPr lang="da-DK" sz="3500" dirty="0"/>
              <a:t> </a:t>
            </a:r>
          </a:p>
          <a:p>
            <a:pPr lvl="0">
              <a:lnSpc>
                <a:spcPct val="130000"/>
              </a:lnSpc>
            </a:pPr>
            <a:r>
              <a:rPr lang="da-DK" sz="3500" b="1" dirty="0" smtClean="0"/>
              <a:t>Din </a:t>
            </a:r>
            <a:r>
              <a:rPr lang="da-DK" sz="3500" b="1" dirty="0"/>
              <a:t>lokale politikreds</a:t>
            </a:r>
            <a:r>
              <a:rPr lang="da-DK" sz="3500" dirty="0"/>
              <a:t> vil eventuelt kunne yde supplerende råd og vejledning om sikkerhedsberedskab på jeres skole eller </a:t>
            </a:r>
            <a:r>
              <a:rPr lang="da-DK" sz="3500" dirty="0" smtClean="0"/>
              <a:t>uddannelse. </a:t>
            </a:r>
          </a:p>
          <a:p>
            <a:pPr>
              <a:lnSpc>
                <a:spcPct val="130000"/>
              </a:lnSpc>
            </a:pPr>
            <a:r>
              <a:rPr lang="da-DK" sz="3500" dirty="0" smtClean="0"/>
              <a:t>Se </a:t>
            </a:r>
            <a:r>
              <a:rPr lang="da-DK" sz="3500" b="1" dirty="0" smtClean="0"/>
              <a:t>materialesamlingen </a:t>
            </a:r>
            <a:r>
              <a:rPr lang="da-DK" sz="3500" b="1" dirty="0"/>
              <a:t>Demokrati Under Udvikling</a:t>
            </a:r>
            <a:r>
              <a:rPr lang="da-DK" sz="3500" dirty="0"/>
              <a:t> </a:t>
            </a:r>
            <a:r>
              <a:rPr lang="da-DK" sz="3500" u="sng" dirty="0">
                <a:hlinkClick r:id="rId8"/>
              </a:rPr>
              <a:t>duu.dk</a:t>
            </a:r>
            <a:endParaRPr lang="da-DK" sz="3500" u="sng" dirty="0"/>
          </a:p>
          <a:p>
            <a:pPr>
              <a:lnSpc>
                <a:spcPct val="130000"/>
              </a:lnSpc>
            </a:pPr>
            <a:r>
              <a:rPr lang="da-DK" sz="3500" dirty="0" smtClean="0"/>
              <a:t>Se artikler og vejledning om </a:t>
            </a:r>
            <a:r>
              <a:rPr lang="da-DK" sz="3500" b="1" dirty="0" smtClean="0"/>
              <a:t>undervisning i demokrati og fællesskaber</a:t>
            </a:r>
            <a:r>
              <a:rPr lang="da-DK" sz="3500" dirty="0" smtClean="0"/>
              <a:t> </a:t>
            </a:r>
            <a:r>
              <a:rPr lang="da-DK" sz="3500" dirty="0" smtClean="0">
                <a:hlinkClick r:id="rId9"/>
              </a:rPr>
              <a:t>Emu.dk</a:t>
            </a:r>
            <a:endParaRPr lang="da-DK" sz="3500" dirty="0" smtClean="0"/>
          </a:p>
        </p:txBody>
      </p:sp>
    </p:spTree>
    <p:extLst>
      <p:ext uri="{BB962C8B-B14F-4D97-AF65-F5344CB8AC3E}">
        <p14:creationId xmlns:p14="http://schemas.microsoft.com/office/powerpoint/2010/main" val="31849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228166"/>
            <a:ext cx="10515600" cy="2752163"/>
          </a:xfrm>
        </p:spPr>
        <p:txBody>
          <a:bodyPr/>
          <a:lstStyle/>
          <a:p>
            <a:pPr algn="ctr"/>
            <a:r>
              <a:rPr lang="da-DK" sz="8000" b="1" dirty="0" smtClean="0">
                <a:solidFill>
                  <a:srgbClr val="0070C0"/>
                </a:solidFill>
              </a:rPr>
              <a:t>Hvad siger forskningen?</a:t>
            </a:r>
            <a:endParaRPr lang="da-DK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18053" y="228123"/>
            <a:ext cx="11398762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da-DK" sz="3200" b="1" dirty="0">
                <a:solidFill>
                  <a:srgbClr val="0070C0"/>
                </a:solidFill>
              </a:rPr>
              <a:t>Om læreres reaktioner på bekymrende tegn på radikalisering</a:t>
            </a:r>
            <a:endParaRPr lang="da-DK" sz="3200" dirty="0">
              <a:solidFill>
                <a:srgbClr val="0070C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dirty="0"/>
              <a:t>76% af danske folkeskolelærere udtrykker parathed til at indberette bekymringer om radikalisering og anser det som en del af deres lærergerning.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dirty="0"/>
              <a:t>Men mange udtrykker bekymring eller usikkerhed i forhold til indberetningssystemet eller mulige negative konsekvenser af indberetning.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dirty="0"/>
              <a:t>Lærere, som har modtaget opmærksomhedstræning i bekymringer om radikalisering, har mere tillid til systemets håndtering af indberetninger og ser færre negative konsekvenser ved indberetninger.</a:t>
            </a:r>
          </a:p>
          <a:p>
            <a:pPr>
              <a:spcAft>
                <a:spcPts val="600"/>
              </a:spcAft>
              <a:buNone/>
            </a:pPr>
            <a:endParaRPr lang="da-DK" dirty="0"/>
          </a:p>
          <a:p>
            <a:pPr>
              <a:spcAft>
                <a:spcPts val="600"/>
              </a:spcAft>
              <a:buNone/>
            </a:pPr>
            <a:r>
              <a:rPr lang="da-DK" dirty="0" smtClean="0"/>
              <a:t>Forskere </a:t>
            </a:r>
            <a:r>
              <a:rPr lang="da-DK" dirty="0"/>
              <a:t>har spurgt lærere til deres reaktioner i tre scenarier om en elevs mulige involvering i ekstremisme; 1) et ikke-bekymrende; 2) et måske bekymrende og 3) et alvorligt bekymrende. </a:t>
            </a:r>
            <a:endParaRPr lang="da-DK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dirty="0" smtClean="0"/>
              <a:t>Lærerene </a:t>
            </a:r>
            <a:r>
              <a:rPr lang="da-DK" dirty="0"/>
              <a:t>formåede at afkode bekymringstegn i scenarierne og udtrykte stigende parathed til at reagere både formelt og uformelt i takt med, at bekymringstegnene blev mere alvorlige.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dirty="0"/>
              <a:t>I det mest alvorlige scenarie udtrykte lærere, som havde modtaget opmærksomhedstræning, større parathed til at indberette bekymringer end lærere uden sådan træning.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dirty="0"/>
              <a:t>I det ikke-bekymrende scenarie førte opmærksomhedstræning ikke til større parathed til at indberette (”overrapportering”)</a:t>
            </a:r>
          </a:p>
        </p:txBody>
      </p:sp>
      <p:sp>
        <p:nvSpPr>
          <p:cNvPr id="3" name="Rektangel 2"/>
          <p:cNvSpPr/>
          <p:nvPr/>
        </p:nvSpPr>
        <p:spPr>
          <a:xfrm>
            <a:off x="3854489" y="5906601"/>
            <a:ext cx="80838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b="1" dirty="0"/>
              <a:t>BAGGRUND</a:t>
            </a:r>
            <a:r>
              <a:rPr lang="da-DK" sz="900" dirty="0"/>
              <a:t>: 	Parker, David, Lindekilde, Lasse &amp; Gøtzsche-Astrup, Oluf. 2020. </a:t>
            </a:r>
            <a:r>
              <a:rPr lang="en-US" sz="900" dirty="0"/>
              <a:t>‘</a:t>
            </a:r>
            <a:r>
              <a:rPr lang="en-US" sz="900" dirty="0" err="1"/>
              <a:t>Recognising</a:t>
            </a:r>
            <a:r>
              <a:rPr lang="en-US" sz="900" dirty="0"/>
              <a:t> and Responding to </a:t>
            </a:r>
            <a:r>
              <a:rPr lang="en-US" sz="900" dirty="0" err="1"/>
              <a:t>Radicalisation</a:t>
            </a:r>
            <a:r>
              <a:rPr lang="en-US" sz="900" dirty="0"/>
              <a:t> at the “Frontline”: Assessing the </a:t>
            </a:r>
            <a:r>
              <a:rPr lang="en-US" sz="900" dirty="0" smtClean="0"/>
              <a:t>	capability </a:t>
            </a:r>
            <a:r>
              <a:rPr lang="en-US" sz="900" dirty="0"/>
              <a:t>of school teachers to </a:t>
            </a:r>
            <a:r>
              <a:rPr lang="en-US" sz="900" dirty="0" err="1" smtClean="0"/>
              <a:t>recognise</a:t>
            </a:r>
            <a:r>
              <a:rPr lang="en-US" sz="900" dirty="0" smtClean="0"/>
              <a:t> </a:t>
            </a:r>
            <a:r>
              <a:rPr lang="en-US" sz="900" dirty="0"/>
              <a:t>and respond to </a:t>
            </a:r>
            <a:r>
              <a:rPr lang="en-US" sz="900" dirty="0" err="1"/>
              <a:t>radicalisation</a:t>
            </a:r>
            <a:r>
              <a:rPr lang="en-US" sz="900" dirty="0"/>
              <a:t>, </a:t>
            </a:r>
            <a:r>
              <a:rPr lang="en-US" sz="900" i="1" dirty="0"/>
              <a:t>British Educational Research Journal</a:t>
            </a:r>
            <a:r>
              <a:rPr lang="en-US" sz="900" dirty="0"/>
              <a:t>, 47(3): 634-653. </a:t>
            </a:r>
          </a:p>
          <a:p>
            <a:endParaRPr lang="da-DK" sz="900" dirty="0"/>
          </a:p>
          <a:p>
            <a:r>
              <a:rPr lang="en-US" sz="900" dirty="0"/>
              <a:t>	Parker, D., </a:t>
            </a:r>
            <a:r>
              <a:rPr lang="en-US" sz="900" dirty="0" err="1"/>
              <a:t>Lindekilde</a:t>
            </a:r>
            <a:r>
              <a:rPr lang="en-US" sz="900" dirty="0"/>
              <a:t>, L. 2020. “Danske og </a:t>
            </a:r>
            <a:r>
              <a:rPr lang="en-US" sz="900" dirty="0" err="1"/>
              <a:t>britiske</a:t>
            </a:r>
            <a:r>
              <a:rPr lang="en-US" sz="900" dirty="0"/>
              <a:t> </a:t>
            </a:r>
            <a:r>
              <a:rPr lang="en-US" sz="900" dirty="0" err="1"/>
              <a:t>læreres</a:t>
            </a:r>
            <a:r>
              <a:rPr lang="en-US" sz="900" dirty="0"/>
              <a:t> </a:t>
            </a:r>
            <a:r>
              <a:rPr lang="en-US" sz="900" dirty="0" err="1"/>
              <a:t>reaktioner</a:t>
            </a:r>
            <a:r>
              <a:rPr lang="en-US" sz="900" dirty="0"/>
              <a:t> </a:t>
            </a:r>
            <a:r>
              <a:rPr lang="en-US" sz="900" dirty="0" err="1"/>
              <a:t>på</a:t>
            </a:r>
            <a:r>
              <a:rPr lang="en-US" sz="900" dirty="0"/>
              <a:t> </a:t>
            </a:r>
            <a:r>
              <a:rPr lang="en-US" sz="900" dirty="0" err="1"/>
              <a:t>radikalisering</a:t>
            </a:r>
            <a:r>
              <a:rPr lang="en-US" sz="900" dirty="0"/>
              <a:t>: </a:t>
            </a:r>
            <a:r>
              <a:rPr lang="en-US" sz="900" dirty="0" err="1"/>
              <a:t>holdninger</a:t>
            </a:r>
            <a:r>
              <a:rPr lang="en-US" sz="900" dirty="0"/>
              <a:t> og </a:t>
            </a:r>
            <a:r>
              <a:rPr lang="en-US" sz="900" dirty="0" err="1"/>
              <a:t>indberetningshensigter</a:t>
            </a:r>
            <a:r>
              <a:rPr lang="en-US" sz="900" dirty="0"/>
              <a:t>”. </a:t>
            </a:r>
            <a:r>
              <a:rPr lang="en-US" sz="900" dirty="0" err="1"/>
              <a:t>Forskningsrapport</a:t>
            </a:r>
            <a:r>
              <a:rPr lang="en-US" sz="900" dirty="0"/>
              <a:t>, </a:t>
            </a:r>
            <a:r>
              <a:rPr lang="en-US" sz="900" dirty="0" smtClean="0"/>
              <a:t>	</a:t>
            </a:r>
            <a:r>
              <a:rPr lang="en-US" sz="900" i="1" dirty="0" err="1" smtClean="0"/>
              <a:t>Nationalt</a:t>
            </a:r>
            <a:r>
              <a:rPr lang="en-US" sz="900" i="1" dirty="0" smtClean="0"/>
              <a:t> </a:t>
            </a:r>
            <a:r>
              <a:rPr lang="en-US" sz="900" i="1" dirty="0"/>
              <a:t>Center for </a:t>
            </a:r>
            <a:r>
              <a:rPr lang="en-US" sz="900" i="1" dirty="0" err="1"/>
              <a:t>Forebyggelse</a:t>
            </a:r>
            <a:r>
              <a:rPr lang="en-US" sz="900" i="1" dirty="0"/>
              <a:t> </a:t>
            </a:r>
            <a:r>
              <a:rPr lang="en-US" sz="900" i="1" dirty="0" err="1"/>
              <a:t>af</a:t>
            </a:r>
            <a:r>
              <a:rPr lang="en-US" sz="900" i="1" dirty="0"/>
              <a:t> </a:t>
            </a:r>
            <a:r>
              <a:rPr lang="en-US" sz="900" i="1" dirty="0" err="1" smtClean="0"/>
              <a:t>Ekstremisme</a:t>
            </a:r>
            <a:r>
              <a:rPr lang="en-US" sz="900" dirty="0"/>
              <a:t>.  </a:t>
            </a:r>
            <a:r>
              <a:rPr lang="en-US" sz="900" dirty="0">
                <a:hlinkClick r:id="rId2"/>
              </a:rPr>
              <a:t>https://stopekstremisme.dk/publikationer/laereres-reaktioner-pa-radikalisering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228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0ADF9-3DF0-8897-2AC8-1E8D143B30CB}"/>
              </a:ext>
            </a:extLst>
          </p:cNvPr>
          <p:cNvSpPr txBox="1">
            <a:spLocks/>
          </p:cNvSpPr>
          <p:nvPr/>
        </p:nvSpPr>
        <p:spPr>
          <a:xfrm>
            <a:off x="0" y="228628"/>
            <a:ext cx="12192000" cy="6760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600" b="1" dirty="0" smtClean="0">
                <a:solidFill>
                  <a:srgbClr val="0070C0"/>
                </a:solidFill>
              </a:rPr>
              <a:t>Om holdninger og adfærd i relation til politiets sikkerhedsinstruks ved væbnede angreb</a:t>
            </a:r>
            <a:endParaRPr lang="da-DK" sz="2600" b="1" dirty="0">
              <a:solidFill>
                <a:srgbClr val="0070C0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A3DEAF-B66A-3D56-6E92-D815AA42D4F3}"/>
              </a:ext>
            </a:extLst>
          </p:cNvPr>
          <p:cNvSpPr txBox="1">
            <a:spLocks/>
          </p:cNvSpPr>
          <p:nvPr/>
        </p:nvSpPr>
        <p:spPr>
          <a:xfrm>
            <a:off x="321013" y="1235412"/>
            <a:ext cx="11653736" cy="51971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a-DK" sz="2600" dirty="0" smtClean="0"/>
              <a:t>Borgere, som eksponeres for myndighedernes sikkerhedsinstruks (‘flygt, gem dig, alarmér’):</a:t>
            </a:r>
          </a:p>
          <a:p>
            <a:pPr marL="342900" indent="-342900">
              <a:spcAft>
                <a:spcPts val="600"/>
              </a:spcAft>
            </a:pPr>
            <a:r>
              <a:rPr lang="da-DK" sz="2600" dirty="0" smtClean="0"/>
              <a:t>bliver ikke mere bekymrede for terrorangreb, end borgere som ikke eksponeres.</a:t>
            </a:r>
          </a:p>
          <a:p>
            <a:pPr marL="342900" indent="-342900">
              <a:spcAft>
                <a:spcPts val="600"/>
              </a:spcAft>
            </a:pPr>
            <a:r>
              <a:rPr lang="da-DK" sz="2600" dirty="0" smtClean="0"/>
              <a:t>har højere tillid til myndighedernes evne til at håndtere trusler fra væbnede angreb.</a:t>
            </a:r>
          </a:p>
          <a:p>
            <a:pPr marL="342900" indent="-342900">
              <a:spcAft>
                <a:spcPts val="600"/>
              </a:spcAft>
            </a:pPr>
            <a:r>
              <a:rPr lang="da-DK" sz="2600" dirty="0" smtClean="0"/>
              <a:t>udtrykker i </a:t>
            </a:r>
            <a:r>
              <a:rPr lang="da-DK" sz="2600" i="1" dirty="0" smtClean="0"/>
              <a:t>højere grad</a:t>
            </a:r>
            <a:r>
              <a:rPr lang="da-DK" sz="2600" dirty="0" smtClean="0"/>
              <a:t> end andre intention om at reagere hensigtsmæssigt  ved et væbnet angreb (</a:t>
            </a:r>
            <a:r>
              <a:rPr lang="da-DK" sz="2600" dirty="0" err="1" smtClean="0"/>
              <a:t>d.v.s</a:t>
            </a:r>
            <a:r>
              <a:rPr lang="da-DK" sz="2600" dirty="0" smtClean="0"/>
              <a:t>. følge anvisninger om ‘flygt, gem dig, alarmér’). </a:t>
            </a:r>
          </a:p>
          <a:p>
            <a:pPr marL="342900" indent="-342900">
              <a:spcAft>
                <a:spcPts val="600"/>
              </a:spcAft>
            </a:pPr>
            <a:r>
              <a:rPr lang="da-DK" sz="2600" dirty="0" smtClean="0"/>
              <a:t>udtrykker i </a:t>
            </a:r>
            <a:r>
              <a:rPr lang="da-DK" sz="2600" i="1" dirty="0" smtClean="0"/>
              <a:t>mindre grad</a:t>
            </a:r>
            <a:r>
              <a:rPr lang="da-DK" sz="2600" dirty="0" smtClean="0"/>
              <a:t> end andre intentioner om at reagere uhensigtsmæssigt ved et væbnet angreb (dvs. reagere på en måde som vil kunne bringe dem selv eller andre i større fare).</a:t>
            </a:r>
          </a:p>
          <a:p>
            <a:pPr marL="342900" indent="-342900"/>
            <a:endParaRPr lang="da-DK" sz="20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A2AC24D-8E45-7844-376C-1145487327C2}"/>
              </a:ext>
            </a:extLst>
          </p:cNvPr>
          <p:cNvSpPr txBox="1"/>
          <p:nvPr/>
        </p:nvSpPr>
        <p:spPr>
          <a:xfrm>
            <a:off x="963429" y="6247928"/>
            <a:ext cx="102229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/>
              <a:t>BAGGRUND</a:t>
            </a:r>
            <a:r>
              <a:rPr lang="da-DK" sz="1100" dirty="0"/>
              <a:t>: 	</a:t>
            </a:r>
            <a:r>
              <a:rPr lang="en-US" sz="1100" dirty="0"/>
              <a:t>Pearce, J. M., </a:t>
            </a:r>
            <a:r>
              <a:rPr lang="en-US" sz="1100" dirty="0" err="1"/>
              <a:t>Lindekilde</a:t>
            </a:r>
            <a:r>
              <a:rPr lang="en-US" sz="1100" dirty="0"/>
              <a:t>, L., Parker, D. &amp; Rogers, B. 2019. “Communicating public guidance for firearms and weapons attacks: factors influencing intention to ‘run, hide, tell’ in the UK and 	Denmark”, </a:t>
            </a:r>
            <a:r>
              <a:rPr lang="en-US" sz="1100" i="1" dirty="0"/>
              <a:t>Risk Analysis</a:t>
            </a:r>
            <a:r>
              <a:rPr lang="en-US" sz="1100" dirty="0"/>
              <a:t>, 39(8): 1675-1694. </a:t>
            </a:r>
          </a:p>
        </p:txBody>
      </p:sp>
    </p:spTree>
    <p:extLst>
      <p:ext uri="{BB962C8B-B14F-4D97-AF65-F5344CB8AC3E}">
        <p14:creationId xmlns:p14="http://schemas.microsoft.com/office/powerpoint/2010/main" val="182477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32013" y="313900"/>
            <a:ext cx="11750722" cy="6305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a-DK" sz="1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da-DK" sz="12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da-DK" sz="1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da-DK" sz="12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da-DK" sz="1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da-DK" sz="12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da-DK" sz="7400" dirty="0" smtClean="0">
                <a:solidFill>
                  <a:srgbClr val="0070C0"/>
                </a:solidFill>
              </a:rPr>
              <a:t>Frie og trygge læringsmiljøer </a:t>
            </a:r>
          </a:p>
        </p:txBody>
      </p:sp>
    </p:spTree>
    <p:extLst>
      <p:ext uri="{BB962C8B-B14F-4D97-AF65-F5344CB8AC3E}">
        <p14:creationId xmlns:p14="http://schemas.microsoft.com/office/powerpoint/2010/main" val="19457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11628581" cy="508332"/>
          </a:xfrm>
        </p:spPr>
        <p:txBody>
          <a:bodyPr>
            <a:noAutofit/>
          </a:bodyPr>
          <a:lstStyle/>
          <a:p>
            <a:r>
              <a:rPr lang="da-DK" sz="3200" b="1" dirty="0" smtClean="0">
                <a:solidFill>
                  <a:srgbClr val="0070C0"/>
                </a:solidFill>
              </a:rPr>
              <a:t>Nogle gange kan der være udfordringer med undervisningsmiljøet – fx:</a:t>
            </a:r>
            <a:endParaRPr lang="da-DK" sz="3200" b="1" dirty="0">
              <a:solidFill>
                <a:srgbClr val="0070C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3623" y="1414047"/>
            <a:ext cx="11313995" cy="508743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62500" lnSpcReduction="20000"/>
          </a:bodyPr>
          <a:lstStyle/>
          <a:p>
            <a:endParaRPr lang="da-DK" sz="200" dirty="0" smtClean="0"/>
          </a:p>
          <a:p>
            <a:r>
              <a:rPr lang="da-DK" sz="3500" dirty="0" smtClean="0"/>
              <a:t>For </a:t>
            </a:r>
            <a:r>
              <a:rPr lang="da-DK" sz="3500" dirty="0"/>
              <a:t>meget </a:t>
            </a:r>
            <a:r>
              <a:rPr lang="da-DK" sz="3500" dirty="0" smtClean="0"/>
              <a:t>uro. </a:t>
            </a:r>
            <a:endParaRPr lang="da-DK" sz="3500" dirty="0"/>
          </a:p>
          <a:p>
            <a:endParaRPr lang="da-DK" sz="3500" dirty="0" smtClean="0"/>
          </a:p>
          <a:p>
            <a:r>
              <a:rPr lang="da-DK" sz="3500" dirty="0" smtClean="0"/>
              <a:t>Stærke negative relationer. </a:t>
            </a:r>
          </a:p>
          <a:p>
            <a:endParaRPr lang="da-DK" sz="3500" dirty="0" smtClean="0"/>
          </a:p>
          <a:p>
            <a:r>
              <a:rPr lang="da-DK" sz="3500" dirty="0" smtClean="0"/>
              <a:t>Uforløste konflikter. </a:t>
            </a:r>
          </a:p>
          <a:p>
            <a:endParaRPr lang="da-DK" sz="3500" dirty="0" smtClean="0"/>
          </a:p>
          <a:p>
            <a:r>
              <a:rPr lang="da-DK" sz="3500" dirty="0" smtClean="0"/>
              <a:t>Bekymrende fraværsmønstre. </a:t>
            </a:r>
          </a:p>
          <a:p>
            <a:endParaRPr lang="da-DK" sz="3500" dirty="0" smtClean="0"/>
          </a:p>
          <a:p>
            <a:r>
              <a:rPr lang="da-DK" sz="3500" dirty="0" smtClean="0"/>
              <a:t>Manglende </a:t>
            </a:r>
            <a:r>
              <a:rPr lang="da-DK" sz="3500" dirty="0"/>
              <a:t>respekt, en dårlig omgangstone, </a:t>
            </a:r>
            <a:r>
              <a:rPr lang="da-DK" sz="3500" dirty="0" smtClean="0"/>
              <a:t>negativt </a:t>
            </a:r>
            <a:r>
              <a:rPr lang="da-DK" sz="3500" dirty="0"/>
              <a:t>og grænseoverskridende </a:t>
            </a:r>
            <a:r>
              <a:rPr lang="da-DK" sz="3500" dirty="0" smtClean="0"/>
              <a:t>sprog. </a:t>
            </a:r>
          </a:p>
          <a:p>
            <a:endParaRPr lang="da-DK" sz="3500" dirty="0" smtClean="0"/>
          </a:p>
          <a:p>
            <a:r>
              <a:rPr lang="da-DK" sz="3500" dirty="0" smtClean="0"/>
              <a:t>Elever</a:t>
            </a:r>
            <a:r>
              <a:rPr lang="da-DK" sz="3500" dirty="0"/>
              <a:t>, </a:t>
            </a:r>
            <a:r>
              <a:rPr lang="da-DK" sz="3500" dirty="0" smtClean="0"/>
              <a:t>der </a:t>
            </a:r>
            <a:r>
              <a:rPr lang="da-DK" sz="3500" dirty="0"/>
              <a:t>er </a:t>
            </a:r>
            <a:r>
              <a:rPr lang="da-DK" sz="3500" dirty="0" smtClean="0"/>
              <a:t>tavse og ramt på trivslen.</a:t>
            </a:r>
            <a:endParaRPr lang="da-DK" dirty="0" smtClean="0"/>
          </a:p>
          <a:p>
            <a:pPr marL="0" indent="0" algn="r">
              <a:buNone/>
            </a:pPr>
            <a:r>
              <a:rPr lang="da-DK" dirty="0"/>
              <a:t> </a:t>
            </a:r>
            <a:r>
              <a:rPr lang="da-DK" dirty="0" smtClean="0"/>
              <a:t>                                               		                                                    </a:t>
            </a:r>
          </a:p>
          <a:p>
            <a:pPr marL="0" indent="0" algn="r">
              <a:buNone/>
            </a:pPr>
            <a:r>
              <a:rPr lang="da-DK" dirty="0" smtClean="0"/>
              <a:t>  </a:t>
            </a:r>
            <a:r>
              <a:rPr lang="da-DK" sz="3800" i="1" dirty="0" smtClean="0"/>
              <a:t>Læs mere i vejledningen Sikkerhed og kriseberedskab</a:t>
            </a:r>
            <a:endParaRPr lang="da-DK" sz="3800" i="1" dirty="0"/>
          </a:p>
        </p:txBody>
      </p:sp>
    </p:spTree>
    <p:extLst>
      <p:ext uri="{BB962C8B-B14F-4D97-AF65-F5344CB8AC3E}">
        <p14:creationId xmlns:p14="http://schemas.microsoft.com/office/powerpoint/2010/main" val="276142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27" y="338437"/>
            <a:ext cx="12017613" cy="586854"/>
          </a:xfrm>
        </p:spPr>
        <p:txBody>
          <a:bodyPr>
            <a:normAutofit fontScale="90000"/>
          </a:bodyPr>
          <a:lstStyle/>
          <a:p>
            <a:r>
              <a:rPr lang="da-DK" sz="3600" b="1" dirty="0" smtClean="0">
                <a:solidFill>
                  <a:srgbClr val="0070C0"/>
                </a:solidFill>
              </a:rPr>
              <a:t>I </a:t>
            </a:r>
            <a:r>
              <a:rPr lang="da-DK" sz="3600" b="1" dirty="0">
                <a:solidFill>
                  <a:srgbClr val="0070C0"/>
                </a:solidFill>
              </a:rPr>
              <a:t>har </a:t>
            </a:r>
            <a:r>
              <a:rPr lang="da-DK" sz="3600" b="1" dirty="0" smtClean="0">
                <a:solidFill>
                  <a:srgbClr val="0070C0"/>
                </a:solidFill>
              </a:rPr>
              <a:t>allerede et godt blik for det </a:t>
            </a:r>
            <a:r>
              <a:rPr lang="da-DK" sz="3600" b="1" dirty="0">
                <a:solidFill>
                  <a:srgbClr val="0070C0"/>
                </a:solidFill>
              </a:rPr>
              <a:t>gode </a:t>
            </a:r>
            <a:r>
              <a:rPr lang="da-DK" sz="3600" b="1" dirty="0" smtClean="0">
                <a:solidFill>
                  <a:srgbClr val="0070C0"/>
                </a:solidFill>
              </a:rPr>
              <a:t>undervisningsmiljø, så dyrk det via:</a:t>
            </a:r>
            <a:endParaRPr lang="da-DK" sz="3600" b="1" dirty="0">
              <a:solidFill>
                <a:srgbClr val="0070C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01438" y="1274412"/>
            <a:ext cx="11423176" cy="5583588"/>
          </a:xfrm>
        </p:spPr>
        <p:txBody>
          <a:bodyPr>
            <a:normAutofit fontScale="55000" lnSpcReduction="20000"/>
          </a:bodyPr>
          <a:lstStyle/>
          <a:p>
            <a:r>
              <a:rPr lang="da-DK" sz="3200" b="1" dirty="0" smtClean="0"/>
              <a:t>Løbende </a:t>
            </a:r>
            <a:r>
              <a:rPr lang="da-DK" sz="3200" b="1" dirty="0"/>
              <a:t>og </a:t>
            </a:r>
            <a:r>
              <a:rPr lang="da-DK" sz="3200" b="1" dirty="0" smtClean="0"/>
              <a:t>systematisk</a:t>
            </a:r>
            <a:r>
              <a:rPr lang="da-DK" sz="3200" dirty="0" smtClean="0"/>
              <a:t> </a:t>
            </a:r>
            <a:r>
              <a:rPr lang="da-DK" sz="3200" b="1" dirty="0" smtClean="0"/>
              <a:t>fokus</a:t>
            </a:r>
            <a:r>
              <a:rPr lang="da-DK" sz="3200" dirty="0" smtClean="0"/>
              <a:t> </a:t>
            </a:r>
            <a:r>
              <a:rPr lang="da-DK" sz="3200" dirty="0"/>
              <a:t>på det fysiske, psykiske og </a:t>
            </a:r>
            <a:r>
              <a:rPr lang="da-DK" sz="3200" dirty="0" smtClean="0"/>
              <a:t>æstetiske </a:t>
            </a:r>
            <a:r>
              <a:rPr lang="da-DK" sz="3200" dirty="0"/>
              <a:t>undervisningsmiljø. </a:t>
            </a:r>
            <a:endParaRPr lang="da-DK" sz="3200" dirty="0" smtClean="0"/>
          </a:p>
          <a:p>
            <a:endParaRPr lang="da-DK" sz="3200" b="1" dirty="0" smtClean="0"/>
          </a:p>
          <a:p>
            <a:r>
              <a:rPr lang="da-DK" sz="3200" b="1" dirty="0" smtClean="0"/>
              <a:t>Demokratisk tilgang</a:t>
            </a:r>
            <a:r>
              <a:rPr lang="da-DK" sz="3200" dirty="0" smtClean="0"/>
              <a:t> – det handler bl.a. om dialog </a:t>
            </a:r>
            <a:r>
              <a:rPr lang="da-DK" sz="3200" dirty="0"/>
              <a:t>og inddragelse, </a:t>
            </a:r>
            <a:r>
              <a:rPr lang="da-DK" sz="3200" dirty="0" smtClean="0"/>
              <a:t>rettigheder </a:t>
            </a:r>
            <a:r>
              <a:rPr lang="da-DK" sz="3200" dirty="0"/>
              <a:t>og pligter for den enkelte. </a:t>
            </a:r>
          </a:p>
          <a:p>
            <a:pPr marL="0" indent="0">
              <a:buNone/>
            </a:pPr>
            <a:endParaRPr lang="da-DK" sz="3200" b="1" dirty="0" smtClean="0"/>
          </a:p>
          <a:p>
            <a:r>
              <a:rPr lang="da-DK" sz="3200" b="1" dirty="0" smtClean="0"/>
              <a:t>Rummelighed</a:t>
            </a:r>
            <a:r>
              <a:rPr lang="da-DK" sz="3200" dirty="0" smtClean="0"/>
              <a:t> – Elever </a:t>
            </a:r>
            <a:r>
              <a:rPr lang="da-DK" sz="3200" dirty="0"/>
              <a:t>og </a:t>
            </a:r>
            <a:r>
              <a:rPr lang="da-DK" sz="3200" dirty="0" smtClean="0"/>
              <a:t>studerende er forskellige. Alle har brug for at </a:t>
            </a:r>
            <a:r>
              <a:rPr lang="da-DK" sz="3200" dirty="0"/>
              <a:t>opleve, at de bliver </a:t>
            </a:r>
            <a:r>
              <a:rPr lang="da-DK" sz="3200" dirty="0" smtClean="0"/>
              <a:t>lyttet til</a:t>
            </a:r>
            <a:r>
              <a:rPr lang="da-DK" sz="3200" dirty="0"/>
              <a:t>, taget </a:t>
            </a:r>
            <a:r>
              <a:rPr lang="da-DK" sz="3200" dirty="0" smtClean="0"/>
              <a:t>alvorligt, anerkendt </a:t>
            </a:r>
            <a:r>
              <a:rPr lang="da-DK" sz="3200" dirty="0"/>
              <a:t>og frit kan ytre sig. </a:t>
            </a:r>
            <a:endParaRPr lang="da-DK" sz="3200" dirty="0" smtClean="0"/>
          </a:p>
          <a:p>
            <a:pPr marL="0" indent="0">
              <a:buNone/>
            </a:pPr>
            <a:endParaRPr lang="da-DK" sz="3200" b="1" dirty="0" smtClean="0"/>
          </a:p>
          <a:p>
            <a:r>
              <a:rPr lang="da-DK" sz="3200" b="1" dirty="0" smtClean="0"/>
              <a:t>Et </a:t>
            </a:r>
            <a:r>
              <a:rPr lang="da-DK" sz="3200" b="1" dirty="0"/>
              <a:t>godt socialt </a:t>
            </a:r>
            <a:r>
              <a:rPr lang="da-DK" sz="3200" b="1" dirty="0" smtClean="0"/>
              <a:t>miljø</a:t>
            </a:r>
            <a:r>
              <a:rPr lang="da-DK" sz="3200" dirty="0"/>
              <a:t> </a:t>
            </a:r>
            <a:r>
              <a:rPr lang="da-DK" sz="3200" dirty="0" smtClean="0"/>
              <a:t>med gensidig </a:t>
            </a:r>
            <a:r>
              <a:rPr lang="da-DK" sz="3200" dirty="0"/>
              <a:t>respekt, tillid, åbenhed og gode relationer, både mellem lærer og elever og mellem eleverne indbyrdes. </a:t>
            </a:r>
          </a:p>
          <a:p>
            <a:endParaRPr lang="da-DK" sz="3200" b="1" dirty="0" smtClean="0"/>
          </a:p>
          <a:p>
            <a:r>
              <a:rPr lang="da-DK" sz="3200" b="1" dirty="0" smtClean="0"/>
              <a:t>Opmærksomhed </a:t>
            </a:r>
            <a:r>
              <a:rPr lang="da-DK" sz="3200" b="1" dirty="0"/>
              <a:t>på </a:t>
            </a:r>
            <a:r>
              <a:rPr lang="da-DK" sz="3200" b="1" dirty="0" smtClean="0"/>
              <a:t>trivselsproblemer og fravær</a:t>
            </a:r>
            <a:r>
              <a:rPr lang="da-DK" sz="3200" dirty="0" smtClean="0"/>
              <a:t> fra undervisningen.</a:t>
            </a:r>
          </a:p>
          <a:p>
            <a:endParaRPr lang="da-DK" sz="3200" b="1" dirty="0" smtClean="0"/>
          </a:p>
          <a:p>
            <a:r>
              <a:rPr lang="da-DK" sz="3200" b="1" dirty="0" smtClean="0"/>
              <a:t>Det nødvendige samarbejde</a:t>
            </a:r>
            <a:r>
              <a:rPr lang="da-DK" sz="3200" dirty="0" smtClean="0"/>
              <a:t> </a:t>
            </a:r>
            <a:r>
              <a:rPr lang="da-DK" sz="3200" dirty="0"/>
              <a:t>mellem bestyrelse, ledelse, personale, elever, studerende og eksterne parter (for eksempel brandvæsen, </a:t>
            </a:r>
            <a:r>
              <a:rPr lang="da-DK" sz="3200" dirty="0" smtClean="0"/>
              <a:t>politi, SSP, socialrådgivere</a:t>
            </a:r>
            <a:r>
              <a:rPr lang="da-DK" sz="3200" dirty="0"/>
              <a:t>, psykologer, </a:t>
            </a:r>
            <a:r>
              <a:rPr lang="da-DK" sz="3200" dirty="0" smtClean="0"/>
              <a:t>sundhedsinstitutioner m.v</a:t>
            </a:r>
            <a:r>
              <a:rPr lang="da-DK" sz="3200" dirty="0"/>
              <a:t>.). </a:t>
            </a:r>
          </a:p>
          <a:p>
            <a:endParaRPr lang="da-DK" sz="3200" b="1" dirty="0" smtClean="0"/>
          </a:p>
          <a:p>
            <a:r>
              <a:rPr lang="da-DK" sz="3200" b="1" dirty="0" smtClean="0"/>
              <a:t>Den digitale dimension  </a:t>
            </a:r>
            <a:r>
              <a:rPr lang="da-DK" sz="3200" dirty="0" smtClean="0"/>
              <a:t>- det </a:t>
            </a:r>
            <a:r>
              <a:rPr lang="da-DK" sz="3200" dirty="0"/>
              <a:t>er en integreret del af børn og unges liv. </a:t>
            </a:r>
            <a:r>
              <a:rPr lang="da-DK" sz="3200" dirty="0" smtClean="0"/>
              <a:t>Det er en god ide at kombinere arbejdet </a:t>
            </a:r>
            <a:r>
              <a:rPr lang="da-DK" sz="3200" dirty="0"/>
              <a:t>med </a:t>
            </a:r>
            <a:r>
              <a:rPr lang="da-DK" sz="3200" dirty="0" smtClean="0"/>
              <a:t>elever og studerendes trivsel med </a:t>
            </a:r>
            <a:r>
              <a:rPr lang="da-DK" sz="3200" dirty="0"/>
              <a:t>arbejdet </a:t>
            </a:r>
            <a:r>
              <a:rPr lang="da-DK" sz="3200" dirty="0" smtClean="0"/>
              <a:t>med digital </a:t>
            </a:r>
            <a:r>
              <a:rPr lang="da-DK" sz="3200" dirty="0"/>
              <a:t>dannelse</a:t>
            </a:r>
            <a:r>
              <a:rPr lang="da-DK" sz="3200" dirty="0" smtClean="0"/>
              <a:t>.</a:t>
            </a:r>
          </a:p>
          <a:p>
            <a:pPr marL="0" indent="0">
              <a:buNone/>
            </a:pPr>
            <a:endParaRPr lang="da-DK" sz="3200" dirty="0" smtClean="0"/>
          </a:p>
          <a:p>
            <a:pPr marL="0" indent="0">
              <a:buNone/>
            </a:pPr>
            <a:r>
              <a:rPr lang="da-DK" sz="3200" dirty="0"/>
              <a:t> </a:t>
            </a:r>
            <a:r>
              <a:rPr lang="da-DK" sz="3200" dirty="0" smtClean="0"/>
              <a:t>                                                                                         </a:t>
            </a:r>
            <a:r>
              <a:rPr lang="da-DK" sz="3800" i="1" dirty="0" smtClean="0"/>
              <a:t>Læs mere i vejledningen Sikkerhed og kriseberedskab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719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/>
          <a:srcRect l="20521" t="38797" r="26250" b="39999"/>
          <a:stretch/>
        </p:blipFill>
        <p:spPr>
          <a:xfrm rot="21146824">
            <a:off x="4170252" y="1131119"/>
            <a:ext cx="5546153" cy="1209533"/>
          </a:xfrm>
          <a:prstGeom prst="rect">
            <a:avLst/>
          </a:prstGeom>
        </p:spPr>
      </p:pic>
      <p:pic>
        <p:nvPicPr>
          <p:cNvPr id="5" name="Billede 4" descr="Skoleledere advarer mod at vise Muhammed-tegninger i undervisningen -  Indla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0000">
            <a:off x="337956" y="1472039"/>
            <a:ext cx="3871595" cy="2321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071" y="165382"/>
            <a:ext cx="11765663" cy="803213"/>
          </a:xfrm>
        </p:spPr>
        <p:txBody>
          <a:bodyPr>
            <a:normAutofit/>
          </a:bodyPr>
          <a:lstStyle/>
          <a:p>
            <a:pPr algn="ctr"/>
            <a:r>
              <a:rPr lang="da-DK" sz="3200" b="1" dirty="0" smtClean="0">
                <a:solidFill>
                  <a:srgbClr val="0070C0"/>
                </a:solidFill>
              </a:rPr>
              <a:t>Trygheden og undervisningsmiljøet kan pludselig blive meget udfordret</a:t>
            </a:r>
            <a:endParaRPr lang="da-DK" sz="3200" b="1" dirty="0">
              <a:solidFill>
                <a:srgbClr val="0070C0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7" y="3905634"/>
            <a:ext cx="4334909" cy="2737090"/>
          </a:xfrm>
          <a:prstGeom prst="rect">
            <a:avLst/>
          </a:prstGeom>
        </p:spPr>
      </p:pic>
      <p:pic>
        <p:nvPicPr>
          <p:cNvPr id="9" name="Billede 8" descr="Video fra aktionen på Tirsdalens Skole i Randers - Nordfront.dk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925" y="4457700"/>
            <a:ext cx="43815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20000">
            <a:off x="4810700" y="3592346"/>
            <a:ext cx="6161608" cy="1592191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8"/>
          <a:srcRect l="5354" r="5415" b="58681"/>
          <a:stretch/>
        </p:blipFill>
        <p:spPr>
          <a:xfrm rot="21180000">
            <a:off x="7763647" y="1955115"/>
            <a:ext cx="3708495" cy="1810148"/>
          </a:xfrm>
          <a:prstGeom prst="rect">
            <a:avLst/>
          </a:prstGeom>
        </p:spPr>
      </p:pic>
      <p:pic>
        <p:nvPicPr>
          <p:cNvPr id="10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9"/>
          <a:stretch>
            <a:fillRect/>
          </a:stretch>
        </p:blipFill>
        <p:spPr>
          <a:xfrm>
            <a:off x="1755792" y="2626272"/>
            <a:ext cx="3545516" cy="1968992"/>
          </a:xfrm>
          <a:prstGeom prst="rect">
            <a:avLst/>
          </a:prstGeom>
        </p:spPr>
      </p:pic>
      <p:sp>
        <p:nvSpPr>
          <p:cNvPr id="12" name="Pladsholder til indhold 2"/>
          <p:cNvSpPr txBox="1">
            <a:spLocks/>
          </p:cNvSpPr>
          <p:nvPr/>
        </p:nvSpPr>
        <p:spPr>
          <a:xfrm>
            <a:off x="4509217" y="4214386"/>
            <a:ext cx="4959752" cy="11084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2400" b="1" dirty="0" smtClean="0"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To drenge på 15 og 16 år sigtet for at lade sig hverve og hverve andre til terror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328202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3532</TotalTime>
  <Words>1893</Words>
  <Application>Microsoft Office PowerPoint</Application>
  <PresentationFormat>Widescreen</PresentationFormat>
  <Paragraphs>174</Paragraphs>
  <Slides>23</Slides>
  <Notes>12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Verdana</vt:lpstr>
      <vt:lpstr>Office-tema</vt:lpstr>
      <vt:lpstr>Tryghed og trivsel i skoler og på ungdomsuddannelser   Opmærksomhed om bekymringstegn, forebyggende handlemuligheder og kriseberedskab ved udfordringer med baggrund i ekstremisme og radikalisering</vt:lpstr>
      <vt:lpstr>Formål</vt:lpstr>
      <vt:lpstr>Hvad siger forskningen?</vt:lpstr>
      <vt:lpstr>PowerPoint-præsentation</vt:lpstr>
      <vt:lpstr>PowerPoint-præsentation</vt:lpstr>
      <vt:lpstr>PowerPoint-præsentation</vt:lpstr>
      <vt:lpstr>Nogle gange kan der være udfordringer med undervisningsmiljøet – fx:</vt:lpstr>
      <vt:lpstr>I har allerede et godt blik for det gode undervisningsmiljø, så dyrk det via:</vt:lpstr>
      <vt:lpstr>Trygheden og undervisningsmiljøet kan pludselig blive meget udfordret</vt:lpstr>
      <vt:lpstr>Se speed drawing filmen Ekstremisme og forebyggelse –  om ekstremisme, opmærksomhedspunkter og handlemuligheder </vt:lpstr>
      <vt:lpstr>PowerPoint-præsentation</vt:lpstr>
      <vt:lpstr>Diskussion – 10 minutter, fælles eller i små grupper </vt:lpstr>
      <vt:lpstr>Pause – ti minutter</vt:lpstr>
      <vt:lpstr> Uddannelsesinstitutioners ansvar efter lovgivningen  </vt:lpstr>
      <vt:lpstr>Det er vigtigt med fælles retningslinjer om vold og trusler på den enkelte skole eller uddannelse</vt:lpstr>
      <vt:lpstr>      Et godt beredskab er rettidig omhu   </vt:lpstr>
      <vt:lpstr> Vigtigt for hele personalet at kende  Politiets instruks ved væbnede angreb</vt:lpstr>
      <vt:lpstr>PowerPoint-præsentation</vt:lpstr>
      <vt:lpstr> Vejledning om sikkerhed og kriseberedskab  </vt:lpstr>
      <vt:lpstr>Vejledningen Forebyg og håndter vold og trusler </vt:lpstr>
      <vt:lpstr>PowerPoint-præsentation</vt:lpstr>
      <vt:lpstr> Drøft disse spørgsmål – 10 minutter i små grupper, derefter opsamling i plenum </vt:lpstr>
      <vt:lpstr> Tak for i dag! Her kan I få hjælp og mere viden: 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Formål</dc:title>
  <dc:creator>Emil Wenzel Pedersen</dc:creator>
  <cp:lastModifiedBy>Thulani Lindberg-Nielsen</cp:lastModifiedBy>
  <cp:revision>262</cp:revision>
  <dcterms:created xsi:type="dcterms:W3CDTF">2021-01-28T14:46:49Z</dcterms:created>
  <dcterms:modified xsi:type="dcterms:W3CDTF">2022-11-01T10:23:18Z</dcterms:modified>
</cp:coreProperties>
</file>